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59" r:id="rId7"/>
    <p:sldId id="260" r:id="rId8"/>
    <p:sldId id="261" r:id="rId9"/>
    <p:sldId id="262" r:id="rId10"/>
    <p:sldId id="263" r:id="rId11"/>
    <p:sldId id="264" r:id="rId12"/>
    <p:sldId id="26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E616C2-9C0D-4BD7-80B1-16E8087756DE}" v="3" dt="2020-04-19T17:37:02.6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ams, Alicia O" userId="45c2f5e0-c94b-4b93-82d7-ce56bec4e8bd" providerId="ADAL" clId="{78E616C2-9C0D-4BD7-80B1-16E8087756DE}"/>
    <pc:docChg chg="modSld">
      <pc:chgData name="Adams, Alicia O" userId="45c2f5e0-c94b-4b93-82d7-ce56bec4e8bd" providerId="ADAL" clId="{78E616C2-9C0D-4BD7-80B1-16E8087756DE}" dt="2020-04-19T17:37:02.681" v="196" actId="207"/>
      <pc:docMkLst>
        <pc:docMk/>
      </pc:docMkLst>
      <pc:sldChg chg="modSp">
        <pc:chgData name="Adams, Alicia O" userId="45c2f5e0-c94b-4b93-82d7-ce56bec4e8bd" providerId="ADAL" clId="{78E616C2-9C0D-4BD7-80B1-16E8087756DE}" dt="2020-04-19T02:54:30.613" v="42" actId="6549"/>
        <pc:sldMkLst>
          <pc:docMk/>
          <pc:sldMk cId="3851483042" sldId="257"/>
        </pc:sldMkLst>
        <pc:spChg chg="mod">
          <ac:chgData name="Adams, Alicia O" userId="45c2f5e0-c94b-4b93-82d7-ce56bec4e8bd" providerId="ADAL" clId="{78E616C2-9C0D-4BD7-80B1-16E8087756DE}" dt="2020-04-19T02:54:30.613" v="42" actId="6549"/>
          <ac:spMkLst>
            <pc:docMk/>
            <pc:sldMk cId="3851483042" sldId="257"/>
            <ac:spMk id="3" creationId="{3E8B17C4-A32F-4DAF-9003-C9FE27E34DAB}"/>
          </ac:spMkLst>
        </pc:spChg>
      </pc:sldChg>
      <pc:sldChg chg="modSp">
        <pc:chgData name="Adams, Alicia O" userId="45c2f5e0-c94b-4b93-82d7-ce56bec4e8bd" providerId="ADAL" clId="{78E616C2-9C0D-4BD7-80B1-16E8087756DE}" dt="2020-04-19T17:27:56.869" v="154" actId="20577"/>
        <pc:sldMkLst>
          <pc:docMk/>
          <pc:sldMk cId="1532855959" sldId="258"/>
        </pc:sldMkLst>
        <pc:spChg chg="mod">
          <ac:chgData name="Adams, Alicia O" userId="45c2f5e0-c94b-4b93-82d7-ce56bec4e8bd" providerId="ADAL" clId="{78E616C2-9C0D-4BD7-80B1-16E8087756DE}" dt="2020-04-19T17:27:56.869" v="154" actId="20577"/>
          <ac:spMkLst>
            <pc:docMk/>
            <pc:sldMk cId="1532855959" sldId="258"/>
            <ac:spMk id="4" creationId="{3DF7912A-5033-409D-BC54-E1093A83CE95}"/>
          </ac:spMkLst>
        </pc:spChg>
      </pc:sldChg>
      <pc:sldChg chg="modSp">
        <pc:chgData name="Adams, Alicia O" userId="45c2f5e0-c94b-4b93-82d7-ce56bec4e8bd" providerId="ADAL" clId="{78E616C2-9C0D-4BD7-80B1-16E8087756DE}" dt="2020-04-19T16:26:17.966" v="134" actId="20577"/>
        <pc:sldMkLst>
          <pc:docMk/>
          <pc:sldMk cId="1278875658" sldId="259"/>
        </pc:sldMkLst>
        <pc:spChg chg="mod">
          <ac:chgData name="Adams, Alicia O" userId="45c2f5e0-c94b-4b93-82d7-ce56bec4e8bd" providerId="ADAL" clId="{78E616C2-9C0D-4BD7-80B1-16E8087756DE}" dt="2020-04-19T16:26:17.966" v="134" actId="20577"/>
          <ac:spMkLst>
            <pc:docMk/>
            <pc:sldMk cId="1278875658" sldId="259"/>
            <ac:spMk id="3" creationId="{83830494-6187-4552-B168-F43A1A62D2B1}"/>
          </ac:spMkLst>
        </pc:spChg>
      </pc:sldChg>
      <pc:sldChg chg="modSp">
        <pc:chgData name="Adams, Alicia O" userId="45c2f5e0-c94b-4b93-82d7-ce56bec4e8bd" providerId="ADAL" clId="{78E616C2-9C0D-4BD7-80B1-16E8087756DE}" dt="2020-04-19T17:31:27.321" v="155" actId="20577"/>
        <pc:sldMkLst>
          <pc:docMk/>
          <pc:sldMk cId="1154221893" sldId="260"/>
        </pc:sldMkLst>
        <pc:spChg chg="mod">
          <ac:chgData name="Adams, Alicia O" userId="45c2f5e0-c94b-4b93-82d7-ce56bec4e8bd" providerId="ADAL" clId="{78E616C2-9C0D-4BD7-80B1-16E8087756DE}" dt="2020-04-19T17:31:27.321" v="155" actId="20577"/>
          <ac:spMkLst>
            <pc:docMk/>
            <pc:sldMk cId="1154221893" sldId="260"/>
            <ac:spMk id="4" creationId="{471C3094-8556-4F42-8575-C68F2EE43756}"/>
          </ac:spMkLst>
        </pc:spChg>
      </pc:sldChg>
      <pc:sldChg chg="modSp">
        <pc:chgData name="Adams, Alicia O" userId="45c2f5e0-c94b-4b93-82d7-ce56bec4e8bd" providerId="ADAL" clId="{78E616C2-9C0D-4BD7-80B1-16E8087756DE}" dt="2020-04-19T17:33:56.770" v="169" actId="20577"/>
        <pc:sldMkLst>
          <pc:docMk/>
          <pc:sldMk cId="4143684717" sldId="261"/>
        </pc:sldMkLst>
        <pc:spChg chg="mod">
          <ac:chgData name="Adams, Alicia O" userId="45c2f5e0-c94b-4b93-82d7-ce56bec4e8bd" providerId="ADAL" clId="{78E616C2-9C0D-4BD7-80B1-16E8087756DE}" dt="2020-04-19T17:33:56.770" v="169" actId="20577"/>
          <ac:spMkLst>
            <pc:docMk/>
            <pc:sldMk cId="4143684717" sldId="261"/>
            <ac:spMk id="3" creationId="{7029FEDB-E093-483A-8EDF-0400C7EAF4DB}"/>
          </ac:spMkLst>
        </pc:spChg>
      </pc:sldChg>
      <pc:sldChg chg="modSp">
        <pc:chgData name="Adams, Alicia O" userId="45c2f5e0-c94b-4b93-82d7-ce56bec4e8bd" providerId="ADAL" clId="{78E616C2-9C0D-4BD7-80B1-16E8087756DE}" dt="2020-04-19T16:27:19.180" v="136" actId="207"/>
        <pc:sldMkLst>
          <pc:docMk/>
          <pc:sldMk cId="1210129541" sldId="262"/>
        </pc:sldMkLst>
        <pc:spChg chg="mod">
          <ac:chgData name="Adams, Alicia O" userId="45c2f5e0-c94b-4b93-82d7-ce56bec4e8bd" providerId="ADAL" clId="{78E616C2-9C0D-4BD7-80B1-16E8087756DE}" dt="2020-04-19T16:27:19.180" v="136" actId="207"/>
          <ac:spMkLst>
            <pc:docMk/>
            <pc:sldMk cId="1210129541" sldId="262"/>
            <ac:spMk id="3" creationId="{764701F9-78CA-489E-9A3A-B11FB0EEA32F}"/>
          </ac:spMkLst>
        </pc:spChg>
      </pc:sldChg>
      <pc:sldChg chg="modSp">
        <pc:chgData name="Adams, Alicia O" userId="45c2f5e0-c94b-4b93-82d7-ce56bec4e8bd" providerId="ADAL" clId="{78E616C2-9C0D-4BD7-80B1-16E8087756DE}" dt="2020-04-19T17:37:02.681" v="196" actId="207"/>
        <pc:sldMkLst>
          <pc:docMk/>
          <pc:sldMk cId="708586165" sldId="263"/>
        </pc:sldMkLst>
        <pc:spChg chg="mod">
          <ac:chgData name="Adams, Alicia O" userId="45c2f5e0-c94b-4b93-82d7-ce56bec4e8bd" providerId="ADAL" clId="{78E616C2-9C0D-4BD7-80B1-16E8087756DE}" dt="2020-04-19T16:29:27.335" v="144" actId="20577"/>
          <ac:spMkLst>
            <pc:docMk/>
            <pc:sldMk cId="708586165" sldId="263"/>
            <ac:spMk id="3" creationId="{7A9D4C69-AE5F-45CD-94D3-A400A129EADF}"/>
          </ac:spMkLst>
        </pc:spChg>
        <pc:spChg chg="mod">
          <ac:chgData name="Adams, Alicia O" userId="45c2f5e0-c94b-4b93-82d7-ce56bec4e8bd" providerId="ADAL" clId="{78E616C2-9C0D-4BD7-80B1-16E8087756DE}" dt="2020-04-19T17:37:02.681" v="196" actId="207"/>
          <ac:spMkLst>
            <pc:docMk/>
            <pc:sldMk cId="708586165" sldId="263"/>
            <ac:spMk id="4" creationId="{E5FB14FC-DEF6-43BA-A4AF-EBB5ABDC05A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8AD83-5E94-440B-8D16-E2A32917D2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E8072F-0EB1-458C-8C2D-CE9A6D4F954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661EDF-9B82-47CE-A443-2CECC3BD082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95B9BE3-CF0B-4219-A439-150BFC90281E}"/>
              </a:ext>
            </a:extLst>
          </p:cNvPr>
          <p:cNvSpPr>
            <a:spLocks noGrp="1"/>
          </p:cNvSpPr>
          <p:nvPr>
            <p:ph type="dt" sz="half" idx="10"/>
          </p:nvPr>
        </p:nvSpPr>
        <p:spPr/>
        <p:txBody>
          <a:bodyPr/>
          <a:lstStyle/>
          <a:p>
            <a:fld id="{8B8FB019-99D3-4E46-BD31-9A5A076D8DC1}" type="datetimeFigureOut">
              <a:rPr lang="en-US" smtClean="0"/>
              <a:t>4/19/2020</a:t>
            </a:fld>
            <a:endParaRPr lang="en-US"/>
          </a:p>
        </p:txBody>
      </p:sp>
      <p:sp>
        <p:nvSpPr>
          <p:cNvPr id="6" name="Footer Placeholder 5">
            <a:extLst>
              <a:ext uri="{FF2B5EF4-FFF2-40B4-BE49-F238E27FC236}">
                <a16:creationId xmlns:a16="http://schemas.microsoft.com/office/drawing/2014/main" id="{EBC2E900-B69F-4DB4-871D-22E624FCBD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C1146F-D6BC-46C3-AA42-ED86FBE62562}"/>
              </a:ext>
            </a:extLst>
          </p:cNvPr>
          <p:cNvSpPr>
            <a:spLocks noGrp="1"/>
          </p:cNvSpPr>
          <p:nvPr>
            <p:ph type="sldNum" sz="quarter" idx="12"/>
          </p:nvPr>
        </p:nvSpPr>
        <p:spPr/>
        <p:txBody>
          <a:bodyPr/>
          <a:lstStyle/>
          <a:p>
            <a:fld id="{B853C9A7-4AEF-406B-B8D0-B452680F7DF8}" type="slidenum">
              <a:rPr lang="en-US" smtClean="0"/>
              <a:t>‹#›</a:t>
            </a:fld>
            <a:endParaRPr lang="en-US"/>
          </a:p>
        </p:txBody>
      </p:sp>
    </p:spTree>
    <p:extLst>
      <p:ext uri="{BB962C8B-B14F-4D97-AF65-F5344CB8AC3E}">
        <p14:creationId xmlns:p14="http://schemas.microsoft.com/office/powerpoint/2010/main" val="3630940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81446-CD1E-4A72-BA86-461259437C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CA97CE-46E6-44EB-A611-590F7355E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5B5F64-AE94-4495-BF17-1542F66577B9}"/>
              </a:ext>
            </a:extLst>
          </p:cNvPr>
          <p:cNvSpPr>
            <a:spLocks noGrp="1"/>
          </p:cNvSpPr>
          <p:nvPr>
            <p:ph type="dt" sz="half" idx="10"/>
          </p:nvPr>
        </p:nvSpPr>
        <p:spPr/>
        <p:txBody>
          <a:bodyPr/>
          <a:lstStyle/>
          <a:p>
            <a:fld id="{8B8FB019-99D3-4E46-BD31-9A5A076D8DC1}" type="datetimeFigureOut">
              <a:rPr lang="en-US" smtClean="0"/>
              <a:t>4/19/2020</a:t>
            </a:fld>
            <a:endParaRPr lang="en-US"/>
          </a:p>
        </p:txBody>
      </p:sp>
      <p:sp>
        <p:nvSpPr>
          <p:cNvPr id="5" name="Footer Placeholder 4">
            <a:extLst>
              <a:ext uri="{FF2B5EF4-FFF2-40B4-BE49-F238E27FC236}">
                <a16:creationId xmlns:a16="http://schemas.microsoft.com/office/drawing/2014/main" id="{5C68C923-4FFE-460A-ADE8-B560E479AB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BD3BC2-5ED3-4409-99BE-F9384C248C76}"/>
              </a:ext>
            </a:extLst>
          </p:cNvPr>
          <p:cNvSpPr>
            <a:spLocks noGrp="1"/>
          </p:cNvSpPr>
          <p:nvPr>
            <p:ph type="sldNum" sz="quarter" idx="12"/>
          </p:nvPr>
        </p:nvSpPr>
        <p:spPr/>
        <p:txBody>
          <a:bodyPr/>
          <a:lstStyle/>
          <a:p>
            <a:fld id="{B853C9A7-4AEF-406B-B8D0-B452680F7DF8}" type="slidenum">
              <a:rPr lang="en-US" smtClean="0"/>
              <a:t>‹#›</a:t>
            </a:fld>
            <a:endParaRPr lang="en-US"/>
          </a:p>
        </p:txBody>
      </p:sp>
    </p:spTree>
    <p:extLst>
      <p:ext uri="{BB962C8B-B14F-4D97-AF65-F5344CB8AC3E}">
        <p14:creationId xmlns:p14="http://schemas.microsoft.com/office/powerpoint/2010/main" val="421912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75505-B606-4437-A5E0-B3EA317649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A2102DC-BE30-4293-BDF4-38AE155A77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8C4F143-2E60-46AA-8128-9B33894E44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C15FD8-EF1E-4A9E-B780-509BAD49B972}"/>
              </a:ext>
            </a:extLst>
          </p:cNvPr>
          <p:cNvSpPr>
            <a:spLocks noGrp="1"/>
          </p:cNvSpPr>
          <p:nvPr>
            <p:ph type="dt" sz="half" idx="10"/>
          </p:nvPr>
        </p:nvSpPr>
        <p:spPr/>
        <p:txBody>
          <a:bodyPr/>
          <a:lstStyle/>
          <a:p>
            <a:fld id="{8B8FB019-99D3-4E46-BD31-9A5A076D8DC1}" type="datetimeFigureOut">
              <a:rPr lang="en-US" smtClean="0"/>
              <a:t>4/19/2020</a:t>
            </a:fld>
            <a:endParaRPr lang="en-US"/>
          </a:p>
        </p:txBody>
      </p:sp>
      <p:sp>
        <p:nvSpPr>
          <p:cNvPr id="6" name="Footer Placeholder 5">
            <a:extLst>
              <a:ext uri="{FF2B5EF4-FFF2-40B4-BE49-F238E27FC236}">
                <a16:creationId xmlns:a16="http://schemas.microsoft.com/office/drawing/2014/main" id="{7E981C09-9A93-420A-82ED-F757189D83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CFC920-3123-48BA-A23E-2B6A84489FBD}"/>
              </a:ext>
            </a:extLst>
          </p:cNvPr>
          <p:cNvSpPr>
            <a:spLocks noGrp="1"/>
          </p:cNvSpPr>
          <p:nvPr>
            <p:ph type="sldNum" sz="quarter" idx="12"/>
          </p:nvPr>
        </p:nvSpPr>
        <p:spPr/>
        <p:txBody>
          <a:bodyPr/>
          <a:lstStyle/>
          <a:p>
            <a:fld id="{B853C9A7-4AEF-406B-B8D0-B452680F7DF8}" type="slidenum">
              <a:rPr lang="en-US" smtClean="0"/>
              <a:t>‹#›</a:t>
            </a:fld>
            <a:endParaRPr lang="en-US"/>
          </a:p>
        </p:txBody>
      </p:sp>
    </p:spTree>
    <p:extLst>
      <p:ext uri="{BB962C8B-B14F-4D97-AF65-F5344CB8AC3E}">
        <p14:creationId xmlns:p14="http://schemas.microsoft.com/office/powerpoint/2010/main" val="4031530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4CED7-6CF7-4AC2-A729-69FDBC2581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923D868-8417-4991-AEB7-D50AF51965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EA8474-E7CC-4108-88F4-8D13F7A3E7CF}"/>
              </a:ext>
            </a:extLst>
          </p:cNvPr>
          <p:cNvSpPr>
            <a:spLocks noGrp="1"/>
          </p:cNvSpPr>
          <p:nvPr>
            <p:ph type="dt" sz="half" idx="10"/>
          </p:nvPr>
        </p:nvSpPr>
        <p:spPr/>
        <p:txBody>
          <a:bodyPr/>
          <a:lstStyle/>
          <a:p>
            <a:fld id="{8B8FB019-99D3-4E46-BD31-9A5A076D8DC1}" type="datetimeFigureOut">
              <a:rPr lang="en-US" smtClean="0"/>
              <a:t>4/19/2020</a:t>
            </a:fld>
            <a:endParaRPr lang="en-US"/>
          </a:p>
        </p:txBody>
      </p:sp>
      <p:sp>
        <p:nvSpPr>
          <p:cNvPr id="5" name="Footer Placeholder 4">
            <a:extLst>
              <a:ext uri="{FF2B5EF4-FFF2-40B4-BE49-F238E27FC236}">
                <a16:creationId xmlns:a16="http://schemas.microsoft.com/office/drawing/2014/main" id="{40395A57-A950-486C-85B1-E20B11B8FE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C367AD-048F-47DF-86C0-C792C490EF5A}"/>
              </a:ext>
            </a:extLst>
          </p:cNvPr>
          <p:cNvSpPr>
            <a:spLocks noGrp="1"/>
          </p:cNvSpPr>
          <p:nvPr>
            <p:ph type="sldNum" sz="quarter" idx="12"/>
          </p:nvPr>
        </p:nvSpPr>
        <p:spPr/>
        <p:txBody>
          <a:bodyPr/>
          <a:lstStyle/>
          <a:p>
            <a:fld id="{B853C9A7-4AEF-406B-B8D0-B452680F7DF8}" type="slidenum">
              <a:rPr lang="en-US" smtClean="0"/>
              <a:t>‹#›</a:t>
            </a:fld>
            <a:endParaRPr lang="en-US"/>
          </a:p>
        </p:txBody>
      </p:sp>
    </p:spTree>
    <p:extLst>
      <p:ext uri="{BB962C8B-B14F-4D97-AF65-F5344CB8AC3E}">
        <p14:creationId xmlns:p14="http://schemas.microsoft.com/office/powerpoint/2010/main" val="13371932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9C5A6A-F61A-4FEB-89B1-BF364D9E7B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812A2CC-B753-4F86-B762-658ACA8C2A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1B4850-98A6-4DA0-A961-C189E466FC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8FB019-99D3-4E46-BD31-9A5A076D8DC1}" type="datetimeFigureOut">
              <a:rPr lang="en-US" smtClean="0"/>
              <a:t>4/19/2020</a:t>
            </a:fld>
            <a:endParaRPr lang="en-US"/>
          </a:p>
        </p:txBody>
      </p:sp>
      <p:sp>
        <p:nvSpPr>
          <p:cNvPr id="5" name="Footer Placeholder 4">
            <a:extLst>
              <a:ext uri="{FF2B5EF4-FFF2-40B4-BE49-F238E27FC236}">
                <a16:creationId xmlns:a16="http://schemas.microsoft.com/office/drawing/2014/main" id="{F988BEED-5602-47BA-8458-2714B212DA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C0A797E-BD7C-40B3-9E75-CA19D08C6A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53C9A7-4AEF-406B-B8D0-B452680F7DF8}" type="slidenum">
              <a:rPr lang="en-US" smtClean="0"/>
              <a:t>‹#›</a:t>
            </a:fld>
            <a:endParaRPr lang="en-US"/>
          </a:p>
        </p:txBody>
      </p:sp>
    </p:spTree>
    <p:extLst>
      <p:ext uri="{BB962C8B-B14F-4D97-AF65-F5344CB8AC3E}">
        <p14:creationId xmlns:p14="http://schemas.microsoft.com/office/powerpoint/2010/main" val="181021276"/>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57" r:id="rId3"/>
    <p:sldLayoutId id="2147483649"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A7895A40-19A4-42D6-9D30-DBC1E8002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1">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13">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11067024"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49CB963-F245-4B43-AE36-B3A649447BC7}"/>
              </a:ext>
            </a:extLst>
          </p:cNvPr>
          <p:cNvSpPr>
            <a:spLocks noGrp="1"/>
          </p:cNvSpPr>
          <p:nvPr>
            <p:ph type="ctrTitle"/>
          </p:nvPr>
        </p:nvSpPr>
        <p:spPr>
          <a:xfrm>
            <a:off x="987689" y="3071183"/>
            <a:ext cx="9910296" cy="2590027"/>
          </a:xfrm>
        </p:spPr>
        <p:txBody>
          <a:bodyPr anchor="t">
            <a:normAutofit/>
          </a:bodyPr>
          <a:lstStyle/>
          <a:p>
            <a:pPr algn="l"/>
            <a:r>
              <a:rPr lang="en-US" sz="8000" b="1" dirty="0"/>
              <a:t>Poets</a:t>
            </a:r>
          </a:p>
        </p:txBody>
      </p:sp>
      <p:sp>
        <p:nvSpPr>
          <p:cNvPr id="3" name="Subtitle 2">
            <a:extLst>
              <a:ext uri="{FF2B5EF4-FFF2-40B4-BE49-F238E27FC236}">
                <a16:creationId xmlns:a16="http://schemas.microsoft.com/office/drawing/2014/main" id="{3E8B17C4-A32F-4DAF-9003-C9FE27E34DAB}"/>
              </a:ext>
            </a:extLst>
          </p:cNvPr>
          <p:cNvSpPr>
            <a:spLocks noGrp="1"/>
          </p:cNvSpPr>
          <p:nvPr>
            <p:ph type="subTitle" idx="1"/>
          </p:nvPr>
        </p:nvSpPr>
        <p:spPr>
          <a:xfrm>
            <a:off x="987688" y="1553518"/>
            <a:ext cx="9910295" cy="1281733"/>
          </a:xfrm>
        </p:spPr>
        <p:txBody>
          <a:bodyPr anchor="b">
            <a:normAutofit/>
          </a:bodyPr>
          <a:lstStyle/>
          <a:p>
            <a:pPr algn="l"/>
            <a:r>
              <a:rPr lang="en-US" sz="2800" b="1" dirty="0"/>
              <a:t>Gary Soto</a:t>
            </a:r>
          </a:p>
        </p:txBody>
      </p:sp>
      <p:sp>
        <p:nvSpPr>
          <p:cNvPr id="11" name="Rectangle 15">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51483042"/>
      </p:ext>
    </p:extLst>
  </p:cSld>
  <p:clrMapOvr>
    <a:masterClrMapping/>
  </p:clrMapOvr>
  <mc:AlternateContent xmlns:mc="http://schemas.openxmlformats.org/markup-compatibility/2006" xmlns:p14="http://schemas.microsoft.com/office/powerpoint/2010/main">
    <mc:Choice Requires="p14">
      <p:transition spd="slow" p14:dur="2000" advTm="9850"/>
    </mc:Choice>
    <mc:Fallback xmlns="">
      <p:transition spd="slow" advTm="985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10">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100D33-7142-40FD-927F-D369BCCDB835}"/>
              </a:ext>
            </a:extLst>
          </p:cNvPr>
          <p:cNvSpPr>
            <a:spLocks noGrp="1"/>
          </p:cNvSpPr>
          <p:nvPr>
            <p:ph type="title"/>
          </p:nvPr>
        </p:nvSpPr>
        <p:spPr>
          <a:xfrm>
            <a:off x="589560" y="856180"/>
            <a:ext cx="4560584" cy="1128068"/>
          </a:xfrm>
        </p:spPr>
        <p:txBody>
          <a:bodyPr vert="horz" lIns="91440" tIns="45720" rIns="91440" bIns="45720" rtlCol="0" anchor="ctr">
            <a:normAutofit/>
          </a:bodyPr>
          <a:lstStyle/>
          <a:p>
            <a:r>
              <a:rPr lang="en-US" sz="3100" b="1" dirty="0"/>
              <a:t>Gary Soto - born in Fresno, California April 12, 1952 -</a:t>
            </a:r>
          </a:p>
        </p:txBody>
      </p:sp>
      <p:grpSp>
        <p:nvGrpSpPr>
          <p:cNvPr id="9" name="Group 12">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10" name="Rectangle 13">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4">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6">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3DF7912A-5033-409D-BC54-E1093A83CE95}"/>
              </a:ext>
            </a:extLst>
          </p:cNvPr>
          <p:cNvSpPr>
            <a:spLocks noGrp="1"/>
          </p:cNvSpPr>
          <p:nvPr>
            <p:ph type="body" sz="half" idx="2"/>
          </p:nvPr>
        </p:nvSpPr>
        <p:spPr>
          <a:xfrm>
            <a:off x="590719" y="2330505"/>
            <a:ext cx="4559425" cy="3979585"/>
          </a:xfrm>
        </p:spPr>
        <p:txBody>
          <a:bodyPr vert="horz" lIns="91440" tIns="45720" rIns="91440" bIns="45720" rtlCol="0" anchor="ctr">
            <a:normAutofit/>
          </a:bodyPr>
          <a:lstStyle/>
          <a:p>
            <a:pPr indent="-228600">
              <a:buFont typeface="Arial" panose="020B0604020202020204" pitchFamily="34" charset="0"/>
              <a:buChar char="•"/>
            </a:pPr>
            <a:r>
              <a:rPr lang="en-US" sz="2400" dirty="0"/>
              <a:t>His writings (poems, novels, short stories, plays) is rooted in the experiences a portrait of Mexican American life: </a:t>
            </a:r>
          </a:p>
          <a:p>
            <a:pPr marL="57150" indent="-228600">
              <a:buFont typeface="Arial" panose="020B0604020202020204" pitchFamily="34" charset="0"/>
              <a:buChar char="•"/>
            </a:pPr>
            <a:endParaRPr lang="en-US" sz="2400" dirty="0"/>
          </a:p>
          <a:p>
            <a:pPr marL="57150" indent="-228600">
              <a:buFont typeface="Arial" panose="020B0604020202020204" pitchFamily="34" charset="0"/>
              <a:buChar char="•"/>
            </a:pPr>
            <a:r>
              <a:rPr lang="en-US" sz="2400" dirty="0"/>
              <a:t>recreates the world of the barrio, (the urban Spanish-speaking neighborhood) where he was raised, bringing the sights, sounds and smells vividly to life within the pages of his books. </a:t>
            </a:r>
          </a:p>
          <a:p>
            <a:pPr indent="-228600">
              <a:buFont typeface="Arial" panose="020B0604020202020204" pitchFamily="34" charset="0"/>
              <a:buChar char="•"/>
            </a:pPr>
            <a:endParaRPr lang="en-US" sz="2000" dirty="0"/>
          </a:p>
        </p:txBody>
      </p:sp>
      <p:sp>
        <p:nvSpPr>
          <p:cNvPr id="18" name="Rectangle 18">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20">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Placeholder 5">
            <a:extLst>
              <a:ext uri="{FF2B5EF4-FFF2-40B4-BE49-F238E27FC236}">
                <a16:creationId xmlns:a16="http://schemas.microsoft.com/office/drawing/2014/main" id="{2EBCED36-B233-4F67-8ABA-A7F01CFC60BA}"/>
              </a:ext>
            </a:extLst>
          </p:cNvPr>
          <p:cNvPicPr>
            <a:picLocks noGrp="1" noChangeAspect="1"/>
          </p:cNvPicPr>
          <p:nvPr>
            <p:ph type="pic" idx="1"/>
          </p:nvPr>
        </p:nvPicPr>
        <p:blipFill rotWithShape="1">
          <a:blip r:embed="rId2"/>
          <a:srcRect t="8857" r="-1" b="13107"/>
          <a:stretch/>
        </p:blipFill>
        <p:spPr>
          <a:xfrm>
            <a:off x="5977788" y="799352"/>
            <a:ext cx="5425410" cy="5259296"/>
          </a:xfrm>
          <a:prstGeom prst="rect">
            <a:avLst/>
          </a:prstGeom>
        </p:spPr>
      </p:pic>
    </p:spTree>
    <p:extLst>
      <p:ext uri="{BB962C8B-B14F-4D97-AF65-F5344CB8AC3E}">
        <p14:creationId xmlns:p14="http://schemas.microsoft.com/office/powerpoint/2010/main" val="1532855959"/>
      </p:ext>
    </p:extLst>
  </p:cSld>
  <p:clrMapOvr>
    <a:masterClrMapping/>
  </p:clrMapOvr>
  <mc:AlternateContent xmlns:mc="http://schemas.openxmlformats.org/markup-compatibility/2006" xmlns:p14="http://schemas.microsoft.com/office/powerpoint/2010/main">
    <mc:Choice Requires="p14">
      <p:transition spd="slow" p14:dur="2000" advTm="31709"/>
    </mc:Choice>
    <mc:Fallback xmlns="">
      <p:transition spd="slow" advTm="31709"/>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9AA4F61-CCA9-479E-9DEC-541DBB5AD58F}"/>
              </a:ext>
            </a:extLst>
          </p:cNvPr>
          <p:cNvSpPr>
            <a:spLocks noGrp="1"/>
          </p:cNvSpPr>
          <p:nvPr>
            <p:ph type="title"/>
          </p:nvPr>
        </p:nvSpPr>
        <p:spPr>
          <a:xfrm>
            <a:off x="589560" y="856180"/>
            <a:ext cx="4560584" cy="1128068"/>
          </a:xfrm>
        </p:spPr>
        <p:txBody>
          <a:bodyPr anchor="ctr">
            <a:normAutofit/>
          </a:bodyPr>
          <a:lstStyle/>
          <a:p>
            <a:r>
              <a:rPr lang="en-US" b="1" dirty="0"/>
              <a:t>Poems</a:t>
            </a:r>
          </a:p>
        </p:txBody>
      </p:sp>
      <p:grpSp>
        <p:nvGrpSpPr>
          <p:cNvPr id="11" name="Group 10">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6" name="Rectangle 11">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3830494-6187-4552-B168-F43A1A62D2B1}"/>
              </a:ext>
            </a:extLst>
          </p:cNvPr>
          <p:cNvSpPr>
            <a:spLocks noGrp="1"/>
          </p:cNvSpPr>
          <p:nvPr>
            <p:ph idx="1"/>
          </p:nvPr>
        </p:nvSpPr>
        <p:spPr>
          <a:xfrm>
            <a:off x="590719" y="2330505"/>
            <a:ext cx="4559425" cy="3979585"/>
          </a:xfrm>
        </p:spPr>
        <p:txBody>
          <a:bodyPr anchor="ctr">
            <a:normAutofit/>
          </a:bodyPr>
          <a:lstStyle/>
          <a:p>
            <a:pPr marL="285750"/>
            <a:r>
              <a:rPr lang="en-US" sz="2400" dirty="0"/>
              <a:t>Soto’s poetry and novels focus on everyday experiences while evoking (brings to mind) the harsh forces that often shape life for Chicanos, including racism, poverty, and crime. </a:t>
            </a:r>
          </a:p>
          <a:p>
            <a:pPr marL="285750"/>
            <a:r>
              <a:rPr lang="en-US" sz="2400" dirty="0"/>
              <a:t>His writing transcends (exceeds) ethnic boundaries and allegiances.” </a:t>
            </a:r>
          </a:p>
          <a:p>
            <a:pPr marL="0" indent="0">
              <a:buNone/>
            </a:pPr>
            <a:endParaRPr lang="en-US" sz="2000" dirty="0"/>
          </a:p>
        </p:txBody>
      </p:sp>
      <p:sp>
        <p:nvSpPr>
          <p:cNvPr id="17" name="Rectangle 16">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709EB1C7-4238-4A34-BCB8-05B21768D22C}"/>
              </a:ext>
            </a:extLst>
          </p:cNvPr>
          <p:cNvPicPr>
            <a:picLocks noChangeAspect="1"/>
          </p:cNvPicPr>
          <p:nvPr/>
        </p:nvPicPr>
        <p:blipFill rotWithShape="1">
          <a:blip r:embed="rId2"/>
          <a:srcRect l="27389" r="5447"/>
          <a:stretch/>
        </p:blipFill>
        <p:spPr>
          <a:xfrm>
            <a:off x="5977788" y="799352"/>
            <a:ext cx="5425410" cy="5259296"/>
          </a:xfrm>
          <a:prstGeom prst="rect">
            <a:avLst/>
          </a:prstGeom>
        </p:spPr>
      </p:pic>
    </p:spTree>
    <p:extLst>
      <p:ext uri="{BB962C8B-B14F-4D97-AF65-F5344CB8AC3E}">
        <p14:creationId xmlns:p14="http://schemas.microsoft.com/office/powerpoint/2010/main" val="1278875658"/>
      </p:ext>
    </p:extLst>
  </p:cSld>
  <p:clrMapOvr>
    <a:masterClrMapping/>
  </p:clrMapOvr>
  <mc:AlternateContent xmlns:mc="http://schemas.openxmlformats.org/markup-compatibility/2006" xmlns:p14="http://schemas.microsoft.com/office/powerpoint/2010/main">
    <mc:Choice Requires="p14">
      <p:transition spd="slow" p14:dur="2000" advTm="67937"/>
    </mc:Choice>
    <mc:Fallback xmlns="">
      <p:transition spd="slow" advTm="67937"/>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B9AA7C6-5E5A-498E-A6DF-A943376E09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83EAB11A-76F7-48F4-9B4F-5BFDF4BF967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7" name="Rectangle 12">
              <a:extLst>
                <a:ext uri="{FF2B5EF4-FFF2-40B4-BE49-F238E27FC236}">
                  <a16:creationId xmlns:a16="http://schemas.microsoft.com/office/drawing/2014/main" id="{74D4C416-D5F4-4F6F-A6F1-87A21CD4FC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C6AC1C30-21C6-4BF6-93EE-B211D7A8501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6" name="Rectangle 15">
            <a:extLst>
              <a:ext uri="{FF2B5EF4-FFF2-40B4-BE49-F238E27FC236}">
                <a16:creationId xmlns:a16="http://schemas.microsoft.com/office/drawing/2014/main" id="{81E140AE-0ABF-47C8-BF32-7D2F0CF2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7CEF198-3EAA-4135-9099-DCE3BC80B811}"/>
              </a:ext>
            </a:extLst>
          </p:cNvPr>
          <p:cNvSpPr>
            <a:spLocks noGrp="1"/>
          </p:cNvSpPr>
          <p:nvPr>
            <p:ph type="title"/>
          </p:nvPr>
        </p:nvSpPr>
        <p:spPr>
          <a:xfrm>
            <a:off x="1153618" y="1239927"/>
            <a:ext cx="4008586" cy="4680583"/>
          </a:xfrm>
        </p:spPr>
        <p:txBody>
          <a:bodyPr vert="horz" lIns="91440" tIns="45720" rIns="91440" bIns="45720" rtlCol="0" anchor="ctr">
            <a:normAutofit/>
          </a:bodyPr>
          <a:lstStyle/>
          <a:p>
            <a:r>
              <a:rPr lang="en-US" sz="5200" b="1" kern="1200" dirty="0">
                <a:solidFill>
                  <a:schemeClr val="tx1"/>
                </a:solidFill>
                <a:latin typeface="+mj-lt"/>
                <a:ea typeface="+mj-ea"/>
                <a:cs typeface="+mj-cs"/>
              </a:rPr>
              <a:t>Author’s Style</a:t>
            </a:r>
          </a:p>
        </p:txBody>
      </p:sp>
      <p:sp>
        <p:nvSpPr>
          <p:cNvPr id="4" name="Text Placeholder 3">
            <a:extLst>
              <a:ext uri="{FF2B5EF4-FFF2-40B4-BE49-F238E27FC236}">
                <a16:creationId xmlns:a16="http://schemas.microsoft.com/office/drawing/2014/main" id="{471C3094-8556-4F42-8575-C68F2EE43756}"/>
              </a:ext>
            </a:extLst>
          </p:cNvPr>
          <p:cNvSpPr>
            <a:spLocks noGrp="1"/>
          </p:cNvSpPr>
          <p:nvPr>
            <p:ph type="body" sz="half" idx="2"/>
          </p:nvPr>
        </p:nvSpPr>
        <p:spPr>
          <a:xfrm>
            <a:off x="6291923" y="1239927"/>
            <a:ext cx="4971824" cy="4680583"/>
          </a:xfrm>
        </p:spPr>
        <p:txBody>
          <a:bodyPr vert="horz" lIns="91440" tIns="45720" rIns="91440" bIns="45720" rtlCol="0" anchor="ctr">
            <a:normAutofit/>
          </a:bodyPr>
          <a:lstStyle/>
          <a:p>
            <a:pPr marL="342900" indent="-228600">
              <a:buFont typeface="Arial" panose="020B0604020202020204" pitchFamily="34" charset="0"/>
              <a:buChar char="•"/>
            </a:pPr>
            <a:r>
              <a:rPr lang="en-US" sz="2000" dirty="0"/>
              <a:t>Soto also uses literary devices &amp; techniques.</a:t>
            </a:r>
          </a:p>
          <a:p>
            <a:pPr marL="342900" indent="-228600">
              <a:buFont typeface="Arial" panose="020B0604020202020204" pitchFamily="34" charset="0"/>
              <a:buChar char="•"/>
            </a:pPr>
            <a:r>
              <a:rPr lang="en-US" sz="2000" dirty="0"/>
              <a:t>Well known for his skill in using figurative language</a:t>
            </a:r>
          </a:p>
          <a:p>
            <a:pPr marL="342900" indent="-228600">
              <a:buFont typeface="Arial" panose="020B0604020202020204" pitchFamily="34" charset="0"/>
              <a:buChar char="•"/>
            </a:pPr>
            <a:r>
              <a:rPr lang="en-US" sz="2000" dirty="0"/>
              <a:t>Symbolism</a:t>
            </a:r>
          </a:p>
          <a:p>
            <a:pPr marL="342900" indent="-228600">
              <a:buFont typeface="Arial" panose="020B0604020202020204" pitchFamily="34" charset="0"/>
              <a:buChar char="•"/>
            </a:pPr>
            <a:r>
              <a:rPr lang="en-US" sz="2000" dirty="0"/>
              <a:t>Imagery as in the most popular poem, “Oranges”</a:t>
            </a:r>
          </a:p>
          <a:p>
            <a:pPr indent="-228600">
              <a:buFont typeface="Arial" panose="020B0604020202020204" pitchFamily="34" charset="0"/>
              <a:buChar char="•"/>
            </a:pPr>
            <a:r>
              <a:rPr lang="en-US" sz="2000" dirty="0"/>
              <a:t>This poem has no clear stanzas </a:t>
            </a:r>
          </a:p>
        </p:txBody>
      </p:sp>
      <p:sp>
        <p:nvSpPr>
          <p:cNvPr id="5" name="Picture Placeholder 2">
            <a:extLst>
              <a:ext uri="{FF2B5EF4-FFF2-40B4-BE49-F238E27FC236}">
                <a16:creationId xmlns:a16="http://schemas.microsoft.com/office/drawing/2014/main" id="{E7D574EF-28A4-4384-8027-E4C5F5881C2F}"/>
              </a:ext>
            </a:extLst>
          </p:cNvPr>
          <p:cNvSpPr txBox="1">
            <a:spLocks/>
          </p:cNvSpPr>
          <p:nvPr/>
        </p:nvSpPr>
        <p:spPr>
          <a:xfrm>
            <a:off x="5180012" y="992187"/>
            <a:ext cx="6172200" cy="4873625"/>
          </a:xfrm>
          <a:prstGeom prst="rect">
            <a:avLst/>
          </a:prstGeom>
        </p:spPr>
        <p:txBody>
          <a:bodyPr/>
          <a:lstStyle/>
          <a:p>
            <a:endParaRPr lang="en-US"/>
          </a:p>
        </p:txBody>
      </p:sp>
    </p:spTree>
    <p:extLst>
      <p:ext uri="{BB962C8B-B14F-4D97-AF65-F5344CB8AC3E}">
        <p14:creationId xmlns:p14="http://schemas.microsoft.com/office/powerpoint/2010/main" val="1154221893"/>
      </p:ext>
    </p:extLst>
  </p:cSld>
  <p:clrMapOvr>
    <a:masterClrMapping/>
  </p:clrMapOvr>
  <mc:AlternateContent xmlns:mc="http://schemas.openxmlformats.org/markup-compatibility/2006" xmlns:p14="http://schemas.microsoft.com/office/powerpoint/2010/main">
    <mc:Choice Requires="p14">
      <p:transition spd="slow" p14:dur="2000" advTm="38881"/>
    </mc:Choice>
    <mc:Fallback xmlns="">
      <p:transition spd="slow" advTm="38881"/>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B9AA7C6-5E5A-498E-A6DF-A943376E09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83EAB11A-76F7-48F4-9B4F-5BFDF4BF967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11" name="Rectangle 10">
              <a:extLst>
                <a:ext uri="{FF2B5EF4-FFF2-40B4-BE49-F238E27FC236}">
                  <a16:creationId xmlns:a16="http://schemas.microsoft.com/office/drawing/2014/main" id="{74D4C416-D5F4-4F6F-A6F1-87A21CD4FC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C6AC1C30-21C6-4BF6-93EE-B211D7A8501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81E140AE-0ABF-47C8-BF32-7D2F0CF2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B7D0EA-3831-4D57-9466-3A6CFCB3E686}"/>
              </a:ext>
            </a:extLst>
          </p:cNvPr>
          <p:cNvSpPr>
            <a:spLocks noGrp="1"/>
          </p:cNvSpPr>
          <p:nvPr>
            <p:ph type="title"/>
          </p:nvPr>
        </p:nvSpPr>
        <p:spPr>
          <a:xfrm>
            <a:off x="1153618" y="1239927"/>
            <a:ext cx="4008586" cy="4680583"/>
          </a:xfrm>
        </p:spPr>
        <p:txBody>
          <a:bodyPr anchor="ctr">
            <a:normAutofit/>
          </a:bodyPr>
          <a:lstStyle/>
          <a:p>
            <a:r>
              <a:rPr lang="en-US" sz="5200" b="1" dirty="0"/>
              <a:t>Author’s Style cont’d</a:t>
            </a:r>
          </a:p>
        </p:txBody>
      </p:sp>
      <p:sp>
        <p:nvSpPr>
          <p:cNvPr id="3" name="Content Placeholder 2">
            <a:extLst>
              <a:ext uri="{FF2B5EF4-FFF2-40B4-BE49-F238E27FC236}">
                <a16:creationId xmlns:a16="http://schemas.microsoft.com/office/drawing/2014/main" id="{7029FEDB-E093-483A-8EDF-0400C7EAF4DB}"/>
              </a:ext>
            </a:extLst>
          </p:cNvPr>
          <p:cNvSpPr>
            <a:spLocks noGrp="1"/>
          </p:cNvSpPr>
          <p:nvPr>
            <p:ph idx="1"/>
          </p:nvPr>
        </p:nvSpPr>
        <p:spPr>
          <a:xfrm>
            <a:off x="6291923" y="1239927"/>
            <a:ext cx="4971824" cy="4680583"/>
          </a:xfrm>
        </p:spPr>
        <p:txBody>
          <a:bodyPr anchor="ctr">
            <a:normAutofit/>
          </a:bodyPr>
          <a:lstStyle/>
          <a:p>
            <a:r>
              <a:rPr lang="en-US" sz="2400" dirty="0"/>
              <a:t>Notice this is a free verse poem, no rhymes</a:t>
            </a:r>
          </a:p>
          <a:p>
            <a:r>
              <a:rPr lang="en-US" sz="2400" dirty="0"/>
              <a:t>Reads like he’s retelling a story, a memory of his first date</a:t>
            </a:r>
          </a:p>
          <a:p>
            <a:r>
              <a:rPr lang="en-US" sz="2400" dirty="0"/>
              <a:t>Notice the symbolism of the oranges (warmth, color, confidence)</a:t>
            </a:r>
          </a:p>
          <a:p>
            <a:r>
              <a:rPr lang="en-US" sz="2400" dirty="0"/>
              <a:t>Notice the contrasts throughout the poem (old cars/new trees; bright orange/gray December)</a:t>
            </a:r>
          </a:p>
          <a:p>
            <a:r>
              <a:rPr lang="en-US" sz="2400" dirty="0"/>
              <a:t>Similes, metaphors</a:t>
            </a:r>
          </a:p>
          <a:p>
            <a:pPr marL="0" indent="0">
              <a:buNone/>
            </a:pPr>
            <a:endParaRPr lang="en-US" sz="2000" dirty="0"/>
          </a:p>
        </p:txBody>
      </p:sp>
    </p:spTree>
    <p:extLst>
      <p:ext uri="{BB962C8B-B14F-4D97-AF65-F5344CB8AC3E}">
        <p14:creationId xmlns:p14="http://schemas.microsoft.com/office/powerpoint/2010/main" val="4143684717"/>
      </p:ext>
    </p:extLst>
  </p:cSld>
  <p:clrMapOvr>
    <a:masterClrMapping/>
  </p:clrMapOvr>
  <mc:AlternateContent xmlns:mc="http://schemas.openxmlformats.org/markup-compatibility/2006" xmlns:p14="http://schemas.microsoft.com/office/powerpoint/2010/main">
    <mc:Choice Requires="p14">
      <p:transition spd="slow" p14:dur="2000" advTm="60019"/>
    </mc:Choice>
    <mc:Fallback xmlns="">
      <p:transition spd="slow" advTm="6001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9E4CE-2AE3-4C77-AFFF-AB9B42465177}"/>
              </a:ext>
            </a:extLst>
          </p:cNvPr>
          <p:cNvSpPr>
            <a:spLocks noGrp="1"/>
          </p:cNvSpPr>
          <p:nvPr>
            <p:ph type="title"/>
          </p:nvPr>
        </p:nvSpPr>
        <p:spPr/>
        <p:txBody>
          <a:bodyPr/>
          <a:lstStyle/>
          <a:p>
            <a:pPr algn="ctr"/>
            <a:r>
              <a:rPr lang="en-US" dirty="0"/>
              <a:t>Oranges</a:t>
            </a:r>
          </a:p>
        </p:txBody>
      </p:sp>
      <p:sp>
        <p:nvSpPr>
          <p:cNvPr id="3" name="Content Placeholder 2">
            <a:extLst>
              <a:ext uri="{FF2B5EF4-FFF2-40B4-BE49-F238E27FC236}">
                <a16:creationId xmlns:a16="http://schemas.microsoft.com/office/drawing/2014/main" id="{764701F9-78CA-489E-9A3A-B11FB0EEA32F}"/>
              </a:ext>
            </a:extLst>
          </p:cNvPr>
          <p:cNvSpPr>
            <a:spLocks noGrp="1"/>
          </p:cNvSpPr>
          <p:nvPr>
            <p:ph sz="half" idx="1"/>
          </p:nvPr>
        </p:nvSpPr>
        <p:spPr/>
        <p:txBody>
          <a:bodyPr>
            <a:normAutofit fontScale="25000" lnSpcReduction="20000"/>
          </a:bodyPr>
          <a:lstStyle/>
          <a:p>
            <a:pPr marL="0" indent="0">
              <a:buNone/>
            </a:pPr>
            <a:r>
              <a:rPr lang="en-US" sz="4400" dirty="0"/>
              <a:t>The first time I walked  </a:t>
            </a:r>
          </a:p>
          <a:p>
            <a:pPr marL="0" indent="0">
              <a:buNone/>
            </a:pPr>
            <a:r>
              <a:rPr lang="en-US" sz="4400" dirty="0"/>
              <a:t>With a girl, I was twelve,</a:t>
            </a:r>
          </a:p>
          <a:p>
            <a:pPr marL="0" indent="0">
              <a:buNone/>
            </a:pPr>
            <a:r>
              <a:rPr lang="en-US" sz="4400" dirty="0"/>
              <a:t>Cold, and weighted down</a:t>
            </a:r>
          </a:p>
          <a:p>
            <a:pPr marL="0" indent="0">
              <a:buNone/>
            </a:pPr>
            <a:r>
              <a:rPr lang="en-US" sz="4400" dirty="0"/>
              <a:t>With two oranges in my jacket.</a:t>
            </a:r>
          </a:p>
          <a:p>
            <a:pPr marL="0" indent="0">
              <a:buNone/>
            </a:pPr>
            <a:r>
              <a:rPr lang="en-US" sz="4400" dirty="0"/>
              <a:t>December. Frost cracking	</a:t>
            </a:r>
            <a:r>
              <a:rPr lang="en-US" sz="4400" dirty="0">
                <a:solidFill>
                  <a:srgbClr val="FF0000"/>
                </a:solidFill>
              </a:rPr>
              <a:t>Imagery</a:t>
            </a:r>
          </a:p>
          <a:p>
            <a:pPr marL="0" indent="0">
              <a:buNone/>
            </a:pPr>
            <a:r>
              <a:rPr lang="en-US" sz="4400" dirty="0"/>
              <a:t>Beneath my steps, my breath</a:t>
            </a:r>
          </a:p>
          <a:p>
            <a:pPr marL="0" indent="0">
              <a:buNone/>
            </a:pPr>
            <a:r>
              <a:rPr lang="en-US" sz="4400" dirty="0"/>
              <a:t>Before me, then gone,</a:t>
            </a:r>
          </a:p>
          <a:p>
            <a:pPr marL="0" indent="0">
              <a:buNone/>
            </a:pPr>
            <a:r>
              <a:rPr lang="en-US" sz="4400" dirty="0"/>
              <a:t>As I walked toward</a:t>
            </a:r>
          </a:p>
          <a:p>
            <a:pPr marL="0" indent="0">
              <a:buNone/>
            </a:pPr>
            <a:r>
              <a:rPr lang="en-US" sz="4400" dirty="0"/>
              <a:t>Her house, the one whose</a:t>
            </a:r>
          </a:p>
          <a:p>
            <a:pPr marL="0" indent="0">
              <a:buNone/>
            </a:pPr>
            <a:r>
              <a:rPr lang="en-US" sz="4400" dirty="0"/>
              <a:t>Porch light burned yellow	</a:t>
            </a:r>
            <a:r>
              <a:rPr lang="en-US" sz="4400" dirty="0">
                <a:solidFill>
                  <a:srgbClr val="FF0000"/>
                </a:solidFill>
              </a:rPr>
              <a:t>(Hidden meaning? Why does porch light burn yellow</a:t>
            </a:r>
          </a:p>
          <a:p>
            <a:pPr marL="0" indent="0">
              <a:buNone/>
            </a:pPr>
            <a:r>
              <a:rPr lang="en-US" sz="4400" dirty="0"/>
              <a:t>Night and day, in any weather.	</a:t>
            </a:r>
            <a:r>
              <a:rPr lang="en-US" sz="4400" dirty="0">
                <a:solidFill>
                  <a:srgbClr val="FF0000"/>
                </a:solidFill>
              </a:rPr>
              <a:t>(night and day, in any weather)</a:t>
            </a:r>
          </a:p>
          <a:p>
            <a:pPr marL="0" indent="0">
              <a:buNone/>
            </a:pPr>
            <a:r>
              <a:rPr lang="en-US" sz="4400" dirty="0"/>
              <a:t>She came out pulling</a:t>
            </a:r>
          </a:p>
          <a:p>
            <a:pPr marL="0" indent="0">
              <a:buNone/>
            </a:pPr>
            <a:r>
              <a:rPr lang="en-US" sz="4400" dirty="0"/>
              <a:t>At her gloves, face bright</a:t>
            </a:r>
          </a:p>
          <a:p>
            <a:pPr marL="0" indent="0">
              <a:buNone/>
            </a:pPr>
            <a:r>
              <a:rPr lang="en-US" sz="4400" dirty="0"/>
              <a:t>With rouge. I smiled,</a:t>
            </a:r>
          </a:p>
          <a:p>
            <a:endParaRPr lang="en-US" dirty="0"/>
          </a:p>
          <a:p>
            <a:endParaRPr lang="en-US" dirty="0"/>
          </a:p>
        </p:txBody>
      </p:sp>
      <p:sp>
        <p:nvSpPr>
          <p:cNvPr id="4" name="Content Placeholder 3">
            <a:extLst>
              <a:ext uri="{FF2B5EF4-FFF2-40B4-BE49-F238E27FC236}">
                <a16:creationId xmlns:a16="http://schemas.microsoft.com/office/drawing/2014/main" id="{4158DD92-F7E4-43A4-9CC3-7921CD84D939}"/>
              </a:ext>
            </a:extLst>
          </p:cNvPr>
          <p:cNvSpPr>
            <a:spLocks noGrp="1"/>
          </p:cNvSpPr>
          <p:nvPr>
            <p:ph sz="half" idx="2"/>
          </p:nvPr>
        </p:nvSpPr>
        <p:spPr/>
        <p:txBody>
          <a:bodyPr>
            <a:normAutofit fontScale="25000" lnSpcReduction="20000"/>
          </a:bodyPr>
          <a:lstStyle/>
          <a:p>
            <a:pPr marL="0" indent="0">
              <a:buNone/>
            </a:pPr>
            <a:endParaRPr lang="en-US" sz="4400" dirty="0"/>
          </a:p>
          <a:p>
            <a:pPr marL="0" indent="0">
              <a:buNone/>
            </a:pPr>
            <a:r>
              <a:rPr lang="en-US" sz="4400" dirty="0"/>
              <a:t>Touched her shoulder, and led</a:t>
            </a:r>
          </a:p>
          <a:p>
            <a:pPr marL="0" indent="0">
              <a:buNone/>
            </a:pPr>
            <a:r>
              <a:rPr lang="en-US" sz="4400" dirty="0"/>
              <a:t>Her down the street, across</a:t>
            </a:r>
          </a:p>
          <a:p>
            <a:pPr marL="0" indent="0">
              <a:buNone/>
            </a:pPr>
            <a:r>
              <a:rPr lang="en-US" sz="4400" dirty="0"/>
              <a:t>A used car lot and a line	</a:t>
            </a:r>
            <a:r>
              <a:rPr lang="en-US" sz="4400" dirty="0">
                <a:solidFill>
                  <a:srgbClr val="FF0000"/>
                </a:solidFill>
              </a:rPr>
              <a:t>Contrasts (used car lot, newly planted trees)</a:t>
            </a:r>
          </a:p>
          <a:p>
            <a:pPr marL="0" indent="0">
              <a:buNone/>
            </a:pPr>
            <a:r>
              <a:rPr lang="en-US" sz="4400" dirty="0"/>
              <a:t>Of newly planted trees,</a:t>
            </a:r>
          </a:p>
          <a:p>
            <a:pPr marL="0" indent="0">
              <a:buNone/>
            </a:pPr>
            <a:r>
              <a:rPr lang="en-US" sz="4400" dirty="0"/>
              <a:t>A dog barked at me, until</a:t>
            </a:r>
          </a:p>
          <a:p>
            <a:pPr marL="0" indent="0">
              <a:buNone/>
            </a:pPr>
            <a:r>
              <a:rPr lang="en-US" sz="4400" dirty="0"/>
              <a:t>Until we were breathing</a:t>
            </a:r>
          </a:p>
          <a:p>
            <a:pPr marL="0" indent="0">
              <a:buNone/>
            </a:pPr>
            <a:r>
              <a:rPr lang="en-US" sz="4400" dirty="0"/>
              <a:t>Before a drugstore. We</a:t>
            </a:r>
          </a:p>
          <a:p>
            <a:pPr marL="0" indent="0">
              <a:buNone/>
            </a:pPr>
            <a:r>
              <a:rPr lang="en-US" sz="4400" dirty="0"/>
              <a:t>Entered, the tiny bell	</a:t>
            </a:r>
            <a:r>
              <a:rPr lang="en-US" sz="4400" dirty="0">
                <a:solidFill>
                  <a:srgbClr val="FF0000"/>
                </a:solidFill>
              </a:rPr>
              <a:t>Symbolism (tiny bell, narrow aisle, perhaps wedding?)</a:t>
            </a:r>
          </a:p>
          <a:p>
            <a:pPr marL="0" indent="0">
              <a:buNone/>
            </a:pPr>
            <a:r>
              <a:rPr lang="en-US" sz="4400" dirty="0"/>
              <a:t>Bringing a saleslady</a:t>
            </a:r>
          </a:p>
          <a:p>
            <a:pPr marL="0" indent="0">
              <a:buNone/>
            </a:pPr>
            <a:r>
              <a:rPr lang="en-US" sz="4400" dirty="0"/>
              <a:t>Down a narrow aisle of goods.</a:t>
            </a:r>
          </a:p>
          <a:p>
            <a:pPr marL="0" indent="0">
              <a:buNone/>
            </a:pPr>
            <a:r>
              <a:rPr lang="en-US" sz="4400" dirty="0"/>
              <a:t>I turned to the candies 	</a:t>
            </a:r>
            <a:r>
              <a:rPr lang="en-US" sz="4400" dirty="0">
                <a:solidFill>
                  <a:srgbClr val="FF0000"/>
                </a:solidFill>
              </a:rPr>
              <a:t>Simile (comparing candies and bleachers)</a:t>
            </a:r>
          </a:p>
          <a:p>
            <a:pPr marL="0" indent="0">
              <a:buNone/>
            </a:pPr>
            <a:r>
              <a:rPr lang="en-US" sz="4400" dirty="0"/>
              <a:t>Tiered like bleachers,</a:t>
            </a:r>
          </a:p>
          <a:p>
            <a:pPr marL="0" indent="0">
              <a:buNone/>
            </a:pPr>
            <a:r>
              <a:rPr lang="en-US" sz="4400" dirty="0"/>
              <a:t>And asked what she wanted -</a:t>
            </a:r>
          </a:p>
          <a:p>
            <a:pPr marL="0" indent="0">
              <a:buNone/>
            </a:pPr>
            <a:r>
              <a:rPr lang="en-US" sz="4400" dirty="0"/>
              <a:t>Light in her eyes, a smile</a:t>
            </a:r>
          </a:p>
          <a:p>
            <a:pPr marL="0" indent="0">
              <a:buNone/>
            </a:pPr>
            <a:r>
              <a:rPr lang="en-US" sz="4400" dirty="0"/>
              <a:t>Starting at the corners</a:t>
            </a:r>
          </a:p>
          <a:p>
            <a:pPr marL="0" indent="0">
              <a:buNone/>
            </a:pPr>
            <a:r>
              <a:rPr lang="en-US" sz="4400" dirty="0"/>
              <a:t>Of her mouth. I fingered</a:t>
            </a:r>
          </a:p>
          <a:p>
            <a:endParaRPr lang="en-US" dirty="0"/>
          </a:p>
        </p:txBody>
      </p:sp>
    </p:spTree>
    <p:extLst>
      <p:ext uri="{BB962C8B-B14F-4D97-AF65-F5344CB8AC3E}">
        <p14:creationId xmlns:p14="http://schemas.microsoft.com/office/powerpoint/2010/main" val="1210129541"/>
      </p:ext>
    </p:extLst>
  </p:cSld>
  <p:clrMapOvr>
    <a:masterClrMapping/>
  </p:clrMapOvr>
  <mc:AlternateContent xmlns:mc="http://schemas.openxmlformats.org/markup-compatibility/2006" xmlns:p14="http://schemas.microsoft.com/office/powerpoint/2010/main">
    <mc:Choice Requires="p14">
      <p:transition spd="slow" p14:dur="2000" advTm="139455"/>
    </mc:Choice>
    <mc:Fallback xmlns="">
      <p:transition spd="slow" advTm="139455"/>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244BD-4D7B-40C3-BD0C-884AAEF1942F}"/>
              </a:ext>
            </a:extLst>
          </p:cNvPr>
          <p:cNvSpPr>
            <a:spLocks noGrp="1"/>
          </p:cNvSpPr>
          <p:nvPr>
            <p:ph type="title"/>
          </p:nvPr>
        </p:nvSpPr>
        <p:spPr/>
        <p:txBody>
          <a:bodyPr/>
          <a:lstStyle/>
          <a:p>
            <a:r>
              <a:rPr lang="en-US" dirty="0"/>
              <a:t>Oranges cont’d</a:t>
            </a:r>
          </a:p>
        </p:txBody>
      </p:sp>
      <p:sp>
        <p:nvSpPr>
          <p:cNvPr id="3" name="Content Placeholder 2">
            <a:extLst>
              <a:ext uri="{FF2B5EF4-FFF2-40B4-BE49-F238E27FC236}">
                <a16:creationId xmlns:a16="http://schemas.microsoft.com/office/drawing/2014/main" id="{7A9D4C69-AE5F-45CD-94D3-A400A129EADF}"/>
              </a:ext>
            </a:extLst>
          </p:cNvPr>
          <p:cNvSpPr>
            <a:spLocks noGrp="1"/>
          </p:cNvSpPr>
          <p:nvPr>
            <p:ph sz="half" idx="1"/>
          </p:nvPr>
        </p:nvSpPr>
        <p:spPr/>
        <p:txBody>
          <a:bodyPr>
            <a:normAutofit fontScale="55000" lnSpcReduction="20000"/>
          </a:bodyPr>
          <a:lstStyle/>
          <a:p>
            <a:endParaRPr lang="en-US" dirty="0"/>
          </a:p>
          <a:p>
            <a:pPr marL="0" indent="0">
              <a:buNone/>
            </a:pPr>
            <a:r>
              <a:rPr lang="en-US" dirty="0"/>
              <a:t>A nickel in my pocket,</a:t>
            </a:r>
          </a:p>
          <a:p>
            <a:pPr marL="0" indent="0">
              <a:buNone/>
            </a:pPr>
            <a:r>
              <a:rPr lang="en-US" dirty="0"/>
              <a:t>And when she lifted a chocolate</a:t>
            </a:r>
          </a:p>
          <a:p>
            <a:pPr marL="0" indent="0">
              <a:buNone/>
            </a:pPr>
            <a:r>
              <a:rPr lang="en-US" dirty="0"/>
              <a:t>That cost a dime,	</a:t>
            </a:r>
            <a:r>
              <a:rPr lang="en-US" dirty="0">
                <a:solidFill>
                  <a:srgbClr val="FF0000"/>
                </a:solidFill>
              </a:rPr>
              <a:t>Imagery (apprehension)</a:t>
            </a:r>
          </a:p>
          <a:p>
            <a:pPr marL="0" indent="0">
              <a:buNone/>
            </a:pPr>
            <a:r>
              <a:rPr lang="en-US" dirty="0"/>
              <a:t>I didn’t say anything.</a:t>
            </a:r>
          </a:p>
          <a:p>
            <a:pPr marL="0" indent="0">
              <a:buNone/>
            </a:pPr>
            <a:r>
              <a:rPr lang="en-US" dirty="0"/>
              <a:t>I took </a:t>
            </a:r>
            <a:r>
              <a:rPr lang="en-US"/>
              <a:t>the nickel </a:t>
            </a:r>
            <a:r>
              <a:rPr lang="en-US" dirty="0"/>
              <a:t>from</a:t>
            </a:r>
          </a:p>
          <a:p>
            <a:pPr marL="0" indent="0">
              <a:buNone/>
            </a:pPr>
            <a:r>
              <a:rPr lang="en-US" dirty="0"/>
              <a:t>My pocket, then an orange,</a:t>
            </a:r>
          </a:p>
          <a:p>
            <a:pPr marL="0" indent="0">
              <a:buNone/>
            </a:pPr>
            <a:r>
              <a:rPr lang="en-US" dirty="0"/>
              <a:t>And set them quietly on</a:t>
            </a:r>
          </a:p>
          <a:p>
            <a:pPr marL="0" indent="0">
              <a:buNone/>
            </a:pPr>
            <a:r>
              <a:rPr lang="en-US" dirty="0"/>
              <a:t>The counter. When I looked up,</a:t>
            </a:r>
          </a:p>
          <a:p>
            <a:pPr marL="0" indent="0">
              <a:buNone/>
            </a:pPr>
            <a:r>
              <a:rPr lang="en-US" dirty="0"/>
              <a:t>The lady’s eyes met mine,</a:t>
            </a:r>
          </a:p>
          <a:p>
            <a:pPr marL="0" indent="0">
              <a:buNone/>
            </a:pPr>
            <a:r>
              <a:rPr lang="en-US" dirty="0"/>
              <a:t>And held them, knowing</a:t>
            </a:r>
          </a:p>
          <a:p>
            <a:pPr marL="0" indent="0">
              <a:buNone/>
            </a:pPr>
            <a:r>
              <a:rPr lang="en-US" dirty="0"/>
              <a:t>Very well what it was all</a:t>
            </a:r>
          </a:p>
          <a:p>
            <a:pPr marL="0" indent="0">
              <a:buNone/>
            </a:pPr>
            <a:r>
              <a:rPr lang="en-US" dirty="0"/>
              <a:t>About.</a:t>
            </a:r>
          </a:p>
          <a:p>
            <a:endParaRPr lang="en-US" dirty="0"/>
          </a:p>
          <a:p>
            <a:endParaRPr lang="en-US" dirty="0"/>
          </a:p>
        </p:txBody>
      </p:sp>
      <p:sp>
        <p:nvSpPr>
          <p:cNvPr id="4" name="Content Placeholder 3">
            <a:extLst>
              <a:ext uri="{FF2B5EF4-FFF2-40B4-BE49-F238E27FC236}">
                <a16:creationId xmlns:a16="http://schemas.microsoft.com/office/drawing/2014/main" id="{E5FB14FC-DEF6-43BA-A4AF-EBB5ABDC05AA}"/>
              </a:ext>
            </a:extLst>
          </p:cNvPr>
          <p:cNvSpPr>
            <a:spLocks noGrp="1"/>
          </p:cNvSpPr>
          <p:nvPr>
            <p:ph sz="half" idx="2"/>
          </p:nvPr>
        </p:nvSpPr>
        <p:spPr/>
        <p:txBody>
          <a:bodyPr>
            <a:normAutofit fontScale="55000" lnSpcReduction="20000"/>
          </a:bodyPr>
          <a:lstStyle/>
          <a:p>
            <a:pPr marL="0" indent="0">
              <a:buNone/>
            </a:pPr>
            <a:endParaRPr lang="en-US" dirty="0"/>
          </a:p>
          <a:p>
            <a:pPr marL="0" indent="0">
              <a:buNone/>
            </a:pPr>
            <a:r>
              <a:rPr lang="en-US" dirty="0"/>
              <a:t>Outside,</a:t>
            </a:r>
          </a:p>
          <a:p>
            <a:pPr marL="0" indent="0">
              <a:buNone/>
            </a:pPr>
            <a:r>
              <a:rPr lang="en-US" dirty="0"/>
              <a:t>A few cars hissing past,	</a:t>
            </a:r>
          </a:p>
          <a:p>
            <a:pPr marL="0" indent="0">
              <a:buNone/>
            </a:pPr>
            <a:r>
              <a:rPr lang="en-US" dirty="0"/>
              <a:t>Fog hanging like old	</a:t>
            </a:r>
            <a:r>
              <a:rPr lang="en-US" dirty="0">
                <a:solidFill>
                  <a:srgbClr val="FF0000"/>
                </a:solidFill>
              </a:rPr>
              <a:t>Simile &amp; Imagery ( Fog and coats)</a:t>
            </a:r>
          </a:p>
          <a:p>
            <a:pPr marL="0" indent="0">
              <a:buNone/>
            </a:pPr>
            <a:r>
              <a:rPr lang="en-US" dirty="0"/>
              <a:t>Coats between the trees.</a:t>
            </a:r>
          </a:p>
          <a:p>
            <a:pPr marL="0" indent="0">
              <a:buNone/>
            </a:pPr>
            <a:r>
              <a:rPr lang="en-US" dirty="0"/>
              <a:t>I took my girl’s hand</a:t>
            </a:r>
          </a:p>
          <a:p>
            <a:pPr marL="0" indent="0">
              <a:buNone/>
            </a:pPr>
            <a:r>
              <a:rPr lang="en-US" dirty="0"/>
              <a:t>In mine for two blocks,</a:t>
            </a:r>
          </a:p>
          <a:p>
            <a:pPr marL="0" indent="0">
              <a:buNone/>
            </a:pPr>
            <a:r>
              <a:rPr lang="en-US" dirty="0"/>
              <a:t>Then released it to let</a:t>
            </a:r>
          </a:p>
          <a:p>
            <a:pPr marL="0" indent="0">
              <a:buNone/>
            </a:pPr>
            <a:r>
              <a:rPr lang="en-US" dirty="0"/>
              <a:t>Her unwrap the chocolate.</a:t>
            </a:r>
          </a:p>
          <a:p>
            <a:pPr marL="0" indent="0">
              <a:buNone/>
            </a:pPr>
            <a:r>
              <a:rPr lang="en-US" dirty="0"/>
              <a:t>I peeled my orange</a:t>
            </a:r>
          </a:p>
          <a:p>
            <a:pPr marL="0" indent="0">
              <a:buNone/>
            </a:pPr>
            <a:r>
              <a:rPr lang="en-US" dirty="0"/>
              <a:t>That was so bright against 	</a:t>
            </a:r>
            <a:r>
              <a:rPr lang="en-US" dirty="0">
                <a:solidFill>
                  <a:srgbClr val="FF0000"/>
                </a:solidFill>
              </a:rPr>
              <a:t>What does this represent?</a:t>
            </a:r>
          </a:p>
          <a:p>
            <a:pPr marL="0" indent="0">
              <a:buNone/>
            </a:pPr>
            <a:r>
              <a:rPr lang="en-US" dirty="0"/>
              <a:t>The gray of December		</a:t>
            </a:r>
            <a:r>
              <a:rPr lang="en-US" dirty="0">
                <a:solidFill>
                  <a:srgbClr val="FF0000"/>
                </a:solidFill>
              </a:rPr>
              <a:t>Contrast between the two</a:t>
            </a:r>
          </a:p>
          <a:p>
            <a:pPr marL="0" indent="0">
              <a:buNone/>
            </a:pPr>
            <a:r>
              <a:rPr lang="en-US" dirty="0"/>
              <a:t>That, from some distance,</a:t>
            </a:r>
          </a:p>
          <a:p>
            <a:pPr marL="0" indent="0">
              <a:buNone/>
            </a:pPr>
            <a:r>
              <a:rPr lang="en-US" dirty="0"/>
              <a:t>Someone might have thought</a:t>
            </a:r>
          </a:p>
          <a:p>
            <a:pPr marL="0" indent="0">
              <a:buNone/>
            </a:pPr>
            <a:r>
              <a:rPr lang="en-US" dirty="0"/>
              <a:t>I was making a fire in my hands</a:t>
            </a:r>
          </a:p>
          <a:p>
            <a:endParaRPr lang="en-US" dirty="0"/>
          </a:p>
        </p:txBody>
      </p:sp>
    </p:spTree>
    <p:extLst>
      <p:ext uri="{BB962C8B-B14F-4D97-AF65-F5344CB8AC3E}">
        <p14:creationId xmlns:p14="http://schemas.microsoft.com/office/powerpoint/2010/main" val="708586165"/>
      </p:ext>
    </p:extLst>
  </p:cSld>
  <p:clrMapOvr>
    <a:masterClrMapping/>
  </p:clrMapOvr>
  <mc:AlternateContent xmlns:mc="http://schemas.openxmlformats.org/markup-compatibility/2006" xmlns:p14="http://schemas.microsoft.com/office/powerpoint/2010/main">
    <mc:Choice Requires="p14">
      <p:transition spd="slow" p14:dur="2000" advTm="46060"/>
    </mc:Choice>
    <mc:Fallback xmlns="">
      <p:transition spd="slow" advTm="4606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8B9AA7C6-5E5A-498E-A6DF-A943376E09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10">
            <a:extLst>
              <a:ext uri="{FF2B5EF4-FFF2-40B4-BE49-F238E27FC236}">
                <a16:creationId xmlns:a16="http://schemas.microsoft.com/office/drawing/2014/main" id="{83EAB11A-76F7-48F4-9B4F-5BFDF4BF967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8" name="Rectangle 11">
              <a:extLst>
                <a:ext uri="{FF2B5EF4-FFF2-40B4-BE49-F238E27FC236}">
                  <a16:creationId xmlns:a16="http://schemas.microsoft.com/office/drawing/2014/main" id="{74D4C416-D5F4-4F6F-A6F1-87A21CD4FC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12">
              <a:extLst>
                <a:ext uri="{FF2B5EF4-FFF2-40B4-BE49-F238E27FC236}">
                  <a16:creationId xmlns:a16="http://schemas.microsoft.com/office/drawing/2014/main" id="{C6AC1C30-21C6-4BF6-93EE-B211D7A8501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5" name="Rectangle 14">
            <a:extLst>
              <a:ext uri="{FF2B5EF4-FFF2-40B4-BE49-F238E27FC236}">
                <a16:creationId xmlns:a16="http://schemas.microsoft.com/office/drawing/2014/main" id="{81E140AE-0ABF-47C8-BF32-7D2F0CF2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7F0AC24-CCD8-4020-A047-D7D58A0B0C52}"/>
              </a:ext>
            </a:extLst>
          </p:cNvPr>
          <p:cNvSpPr>
            <a:spLocks noGrp="1"/>
          </p:cNvSpPr>
          <p:nvPr>
            <p:ph type="title"/>
          </p:nvPr>
        </p:nvSpPr>
        <p:spPr>
          <a:xfrm>
            <a:off x="1153618" y="1239927"/>
            <a:ext cx="4008586" cy="4680583"/>
          </a:xfrm>
        </p:spPr>
        <p:txBody>
          <a:bodyPr vert="horz" lIns="91440" tIns="45720" rIns="91440" bIns="45720" rtlCol="0" anchor="ctr">
            <a:normAutofit/>
          </a:bodyPr>
          <a:lstStyle/>
          <a:p>
            <a:r>
              <a:rPr lang="en-US" sz="5200" b="1" kern="1200" dirty="0">
                <a:solidFill>
                  <a:schemeClr val="tx1"/>
                </a:solidFill>
                <a:latin typeface="+mj-lt"/>
                <a:ea typeface="+mj-ea"/>
                <a:cs typeface="+mj-cs"/>
              </a:rPr>
              <a:t>Literary Devices</a:t>
            </a:r>
          </a:p>
        </p:txBody>
      </p:sp>
      <p:sp>
        <p:nvSpPr>
          <p:cNvPr id="4" name="Text Placeholder 3">
            <a:extLst>
              <a:ext uri="{FF2B5EF4-FFF2-40B4-BE49-F238E27FC236}">
                <a16:creationId xmlns:a16="http://schemas.microsoft.com/office/drawing/2014/main" id="{1F96289E-76C4-4278-A08C-BED70D4A2596}"/>
              </a:ext>
            </a:extLst>
          </p:cNvPr>
          <p:cNvSpPr>
            <a:spLocks noGrp="1"/>
          </p:cNvSpPr>
          <p:nvPr>
            <p:ph type="body" sz="half" idx="2"/>
          </p:nvPr>
        </p:nvSpPr>
        <p:spPr>
          <a:xfrm>
            <a:off x="6291923" y="1239927"/>
            <a:ext cx="4971824" cy="4680583"/>
          </a:xfrm>
        </p:spPr>
        <p:txBody>
          <a:bodyPr vert="horz" lIns="91440" tIns="45720" rIns="91440" bIns="45720" rtlCol="0" anchor="ctr">
            <a:normAutofit/>
          </a:bodyPr>
          <a:lstStyle/>
          <a:p>
            <a:pPr marL="342900" indent="-228600">
              <a:buFont typeface="Arial" panose="020B0604020202020204" pitchFamily="34" charset="0"/>
              <a:buChar char="•"/>
            </a:pPr>
            <a:r>
              <a:rPr lang="en-US" sz="3200" dirty="0"/>
              <a:t>Serve as a tool for writers to bring clarity and richness. With the help of literary devices, they not only give underlying meanings to their texts but also make their texts unique and appealing. </a:t>
            </a:r>
            <a:r>
              <a:rPr lang="en-US" sz="2000" dirty="0"/>
              <a:t>(Literarydevices.net)</a:t>
            </a:r>
          </a:p>
        </p:txBody>
      </p:sp>
    </p:spTree>
    <p:extLst>
      <p:ext uri="{BB962C8B-B14F-4D97-AF65-F5344CB8AC3E}">
        <p14:creationId xmlns:p14="http://schemas.microsoft.com/office/powerpoint/2010/main" val="3258390048"/>
      </p:ext>
    </p:extLst>
  </p:cSld>
  <p:clrMapOvr>
    <a:masterClrMapping/>
  </p:clrMapOvr>
  <mc:AlternateContent xmlns:mc="http://schemas.openxmlformats.org/markup-compatibility/2006" xmlns:p14="http://schemas.microsoft.com/office/powerpoint/2010/main">
    <mc:Choice Requires="p14">
      <p:transition spd="slow" p14:dur="2000" advTm="61045"/>
    </mc:Choice>
    <mc:Fallback xmlns="">
      <p:transition spd="slow" advTm="61045"/>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B9AA7C6-5E5A-498E-A6DF-A943376E09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83EAB11A-76F7-48F4-9B4F-5BFDF4BF967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11" name="Rectangle 10">
              <a:extLst>
                <a:ext uri="{FF2B5EF4-FFF2-40B4-BE49-F238E27FC236}">
                  <a16:creationId xmlns:a16="http://schemas.microsoft.com/office/drawing/2014/main" id="{74D4C416-D5F4-4F6F-A6F1-87A21CD4FC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C6AC1C30-21C6-4BF6-93EE-B211D7A8501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81E140AE-0ABF-47C8-BF32-7D2F0CF2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716D14-5E57-4461-97D8-1BECDB471985}"/>
              </a:ext>
            </a:extLst>
          </p:cNvPr>
          <p:cNvSpPr>
            <a:spLocks noGrp="1"/>
          </p:cNvSpPr>
          <p:nvPr>
            <p:ph type="title"/>
          </p:nvPr>
        </p:nvSpPr>
        <p:spPr>
          <a:xfrm>
            <a:off x="1153618" y="1239927"/>
            <a:ext cx="4008586" cy="4680583"/>
          </a:xfrm>
        </p:spPr>
        <p:txBody>
          <a:bodyPr anchor="ctr">
            <a:normAutofit/>
          </a:bodyPr>
          <a:lstStyle/>
          <a:p>
            <a:r>
              <a:rPr lang="en-US" sz="5200" b="1" dirty="0"/>
              <a:t>Poetry</a:t>
            </a:r>
          </a:p>
        </p:txBody>
      </p:sp>
      <p:sp>
        <p:nvSpPr>
          <p:cNvPr id="3" name="Content Placeholder 2">
            <a:extLst>
              <a:ext uri="{FF2B5EF4-FFF2-40B4-BE49-F238E27FC236}">
                <a16:creationId xmlns:a16="http://schemas.microsoft.com/office/drawing/2014/main" id="{3B188CFF-BDAF-4CF1-8A3A-B65E43B2EF8E}"/>
              </a:ext>
            </a:extLst>
          </p:cNvPr>
          <p:cNvSpPr>
            <a:spLocks noGrp="1"/>
          </p:cNvSpPr>
          <p:nvPr>
            <p:ph idx="1"/>
          </p:nvPr>
        </p:nvSpPr>
        <p:spPr>
          <a:xfrm>
            <a:off x="6291923" y="1239927"/>
            <a:ext cx="4971824" cy="4680583"/>
          </a:xfrm>
        </p:spPr>
        <p:txBody>
          <a:bodyPr anchor="ctr">
            <a:normAutofit/>
          </a:bodyPr>
          <a:lstStyle/>
          <a:p>
            <a:r>
              <a:rPr lang="en-US" dirty="0"/>
              <a:t>Poetry is one method of letting your voice be heard.</a:t>
            </a:r>
          </a:p>
          <a:p>
            <a:r>
              <a:rPr lang="en-US" dirty="0"/>
              <a:t>Many types/forms of poetry</a:t>
            </a:r>
          </a:p>
          <a:p>
            <a:r>
              <a:rPr lang="en-US" dirty="0"/>
              <a:t>But how you use the literary devices and techniques will give your voice greater impact.</a:t>
            </a:r>
          </a:p>
          <a:p>
            <a:pPr marL="0" indent="0">
              <a:buNone/>
            </a:pPr>
            <a:endParaRPr lang="en-US" dirty="0"/>
          </a:p>
          <a:p>
            <a:pPr marL="0" indent="0" algn="ctr">
              <a:buNone/>
            </a:pPr>
            <a:r>
              <a:rPr lang="en-US" b="1" dirty="0"/>
              <a:t>Write from the heart!</a:t>
            </a:r>
          </a:p>
          <a:p>
            <a:endParaRPr lang="en-US" sz="2000" dirty="0"/>
          </a:p>
          <a:p>
            <a:endParaRPr lang="en-US" sz="2000" dirty="0"/>
          </a:p>
        </p:txBody>
      </p:sp>
    </p:spTree>
    <p:extLst>
      <p:ext uri="{BB962C8B-B14F-4D97-AF65-F5344CB8AC3E}">
        <p14:creationId xmlns:p14="http://schemas.microsoft.com/office/powerpoint/2010/main" val="1725783752"/>
      </p:ext>
    </p:extLst>
  </p:cSld>
  <p:clrMapOvr>
    <a:masterClrMapping/>
  </p:clrMapOvr>
  <mc:AlternateContent xmlns:mc="http://schemas.openxmlformats.org/markup-compatibility/2006" xmlns:p14="http://schemas.microsoft.com/office/powerpoint/2010/main">
    <mc:Choice Requires="p14">
      <p:transition spd="slow" p14:dur="2000" advTm="32200"/>
    </mc:Choice>
    <mc:Fallback xmlns="">
      <p:transition spd="slow" advTm="3220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vited_Teachers xmlns="10b43a74-ca58-4c8c-8015-115728d63996" xsi:nil="true"/>
    <IsNotebookLocked xmlns="10b43a74-ca58-4c8c-8015-115728d63996" xsi:nil="true"/>
    <Self_Registration_Enabled xmlns="10b43a74-ca58-4c8c-8015-115728d63996" xsi:nil="true"/>
    <Students xmlns="10b43a74-ca58-4c8c-8015-115728d63996">
      <UserInfo>
        <DisplayName/>
        <AccountId xsi:nil="true"/>
        <AccountType/>
      </UserInfo>
    </Students>
    <Templates xmlns="10b43a74-ca58-4c8c-8015-115728d63996" xsi:nil="true"/>
    <AppVersion xmlns="10b43a74-ca58-4c8c-8015-115728d63996" xsi:nil="true"/>
    <NotebookType xmlns="10b43a74-ca58-4c8c-8015-115728d63996" xsi:nil="true"/>
    <Teachers xmlns="10b43a74-ca58-4c8c-8015-115728d63996">
      <UserInfo>
        <DisplayName/>
        <AccountId xsi:nil="true"/>
        <AccountType/>
      </UserInfo>
    </Teachers>
    <Student_Groups xmlns="10b43a74-ca58-4c8c-8015-115728d63996">
      <UserInfo>
        <DisplayName/>
        <AccountId xsi:nil="true"/>
        <AccountType/>
      </UserInfo>
    </Student_Groups>
    <Owner xmlns="10b43a74-ca58-4c8c-8015-115728d63996">
      <UserInfo>
        <DisplayName/>
        <AccountId xsi:nil="true"/>
        <AccountType/>
      </UserInfo>
    </Owner>
    <Has_Teacher_Only_SectionGroup xmlns="10b43a74-ca58-4c8c-8015-115728d63996" xsi:nil="true"/>
    <Self_Registration_Enabled0 xmlns="10b43a74-ca58-4c8c-8015-115728d63996" xsi:nil="true"/>
    <DefaultSectionNames xmlns="10b43a74-ca58-4c8c-8015-115728d63996" xsi:nil="true"/>
    <Is_Collaboration_Space_Locked xmlns="10b43a74-ca58-4c8c-8015-115728d63996" xsi:nil="true"/>
    <Invited_Students xmlns="10b43a74-ca58-4c8c-8015-115728d63996" xsi:nil="true"/>
    <TeamsChannelId xmlns="10b43a74-ca58-4c8c-8015-115728d63996" xsi:nil="true"/>
    <FolderType xmlns="10b43a74-ca58-4c8c-8015-115728d63996" xsi:nil="true"/>
    <CultureName xmlns="10b43a74-ca58-4c8c-8015-115728d6399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4416AB8C1DE5549BC11A6F7A185ADED" ma:contentTypeVersion="30" ma:contentTypeDescription="Create a new document." ma:contentTypeScope="" ma:versionID="c14a6b53ef897cf506798fabe558d4bc">
  <xsd:schema xmlns:xsd="http://www.w3.org/2001/XMLSchema" xmlns:xs="http://www.w3.org/2001/XMLSchema" xmlns:p="http://schemas.microsoft.com/office/2006/metadata/properties" xmlns:ns3="10b43a74-ca58-4c8c-8015-115728d63996" xmlns:ns4="7091269a-51a7-4efa-bed7-affae494e468" targetNamespace="http://schemas.microsoft.com/office/2006/metadata/properties" ma:root="true" ma:fieldsID="dbe66509c316940c3f9bf50d5d7a7039" ns3:_="" ns4:_="">
    <xsd:import namespace="10b43a74-ca58-4c8c-8015-115728d63996"/>
    <xsd:import namespace="7091269a-51a7-4efa-bed7-affae494e468"/>
    <xsd:element name="properties">
      <xsd:complexType>
        <xsd:sequence>
          <xsd:element name="documentManagement">
            <xsd:complexType>
              <xsd:all>
                <xsd:element ref="ns3:NotebookType" minOccurs="0"/>
                <xsd:element ref="ns3:FolderType" minOccurs="0"/>
                <xsd:element ref="ns3:Owner" minOccurs="0"/>
                <xsd:element ref="ns3:DefaultSectionNames" minOccurs="0"/>
                <xsd:element ref="ns3:CultureName" minOccurs="0"/>
                <xsd:element ref="ns3:AppVersion" minOccurs="0"/>
                <xsd:element ref="ns3:Teachers" minOccurs="0"/>
                <xsd:element ref="ns3:Students" minOccurs="0"/>
                <xsd:element ref="ns3:Student_Groups" minOccurs="0"/>
                <xsd:element ref="ns3:Invited_Teachers" minOccurs="0"/>
                <xsd:element ref="ns3:Invited_Students" minOccurs="0"/>
                <xsd:element ref="ns3:Self_Registration_Enabled" minOccurs="0"/>
                <xsd:element ref="ns3:Has_Teacher_Only_SectionGroup" minOccurs="0"/>
                <xsd:element ref="ns3:Is_Collaboration_Space_Locked" minOccurs="0"/>
                <xsd:element ref="ns4:SharedWithUsers" minOccurs="0"/>
                <xsd:element ref="ns4:SharedWithDetails" minOccurs="0"/>
                <xsd:element ref="ns4:SharingHintHash" minOccurs="0"/>
                <xsd:element ref="ns3:Templates" minOccurs="0"/>
                <xsd:element ref="ns3:Self_Registration_Enabled0" minOccurs="0"/>
                <xsd:element ref="ns3:MediaServiceMetadata" minOccurs="0"/>
                <xsd:element ref="ns3:MediaServiceFastMetadata" minOccurs="0"/>
                <xsd:element ref="ns3:MediaServiceDateTaken" minOccurs="0"/>
                <xsd:element ref="ns3:MediaServiceAutoTags" minOccurs="0"/>
                <xsd:element ref="ns3:MediaServiceOCR" minOccurs="0"/>
                <xsd:element ref="ns3:TeamsChannelId" minOccurs="0"/>
                <xsd:element ref="ns3:IsNotebookLocked"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b43a74-ca58-4c8c-8015-115728d63996" elementFormDefault="qualified">
    <xsd:import namespace="http://schemas.microsoft.com/office/2006/documentManagement/types"/>
    <xsd:import namespace="http://schemas.microsoft.com/office/infopath/2007/PartnerControls"/>
    <xsd:element name="NotebookType" ma:index="8" nillable="true" ma:displayName="Notebook Type" ma:internalName="NotebookType">
      <xsd:simpleType>
        <xsd:restriction base="dms:Text"/>
      </xsd:simpleType>
    </xsd:element>
    <xsd:element name="FolderType" ma:index="9" nillable="true" ma:displayName="Folder Type" ma:internalName="FolderType">
      <xsd:simpleType>
        <xsd:restriction base="dms:Text"/>
      </xsd:simpleType>
    </xsd:element>
    <xsd:element name="Owner" ma:index="10"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1" nillable="true" ma:displayName="Default Section Names" ma:internalName="DefaultSectionNames">
      <xsd:simpleType>
        <xsd:restriction base="dms:Note">
          <xsd:maxLength value="255"/>
        </xsd:restriction>
      </xsd:simpleType>
    </xsd:element>
    <xsd:element name="CultureName" ma:index="12" nillable="true" ma:displayName="Culture Name" ma:internalName="CultureName">
      <xsd:simpleType>
        <xsd:restriction base="dms:Text"/>
      </xsd:simpleType>
    </xsd:element>
    <xsd:element name="AppVersion" ma:index="13" nillable="true" ma:displayName="App Version" ma:internalName="AppVersion">
      <xsd:simpleType>
        <xsd:restriction base="dms:Text"/>
      </xsd:simpleType>
    </xsd:element>
    <xsd:element name="Teachers" ma:index="14"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15"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16"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17" nillable="true" ma:displayName="Invited Teachers" ma:internalName="Invited_Teachers">
      <xsd:simpleType>
        <xsd:restriction base="dms:Note">
          <xsd:maxLength value="255"/>
        </xsd:restriction>
      </xsd:simpleType>
    </xsd:element>
    <xsd:element name="Invited_Students" ma:index="18" nillable="true" ma:displayName="Invited Students" ma:internalName="Invited_Students">
      <xsd:simpleType>
        <xsd:restriction base="dms:Note">
          <xsd:maxLength value="255"/>
        </xsd:restriction>
      </xsd:simpleType>
    </xsd:element>
    <xsd:element name="Self_Registration_Enabled" ma:index="19" nillable="true" ma:displayName="Self_Registration_Enabled" ma:internalName="Self_Registration_Enabled">
      <xsd:simpleType>
        <xsd:restriction base="dms:Boolean"/>
      </xsd:simpleType>
    </xsd:element>
    <xsd:element name="Has_Teacher_Only_SectionGroup" ma:index="20" nillable="true" ma:displayName="Has Teacher Only SectionGroup" ma:internalName="Has_Teacher_Only_SectionGroup">
      <xsd:simpleType>
        <xsd:restriction base="dms:Boolean"/>
      </xsd:simpleType>
    </xsd:element>
    <xsd:element name="Is_Collaboration_Space_Locked" ma:index="21" nillable="true" ma:displayName="Is Collaboration Space Locked" ma:internalName="Is_Collaboration_Space_Locked">
      <xsd:simpleType>
        <xsd:restriction base="dms:Boolean"/>
      </xsd:simpleType>
    </xsd:element>
    <xsd:element name="Templates" ma:index="25" nillable="true" ma:displayName="Templates" ma:internalName="Templates">
      <xsd:simpleType>
        <xsd:restriction base="dms:Note">
          <xsd:maxLength value="255"/>
        </xsd:restriction>
      </xsd:simpleType>
    </xsd:element>
    <xsd:element name="Self_Registration_Enabled0" ma:index="26" nillable="true" ma:displayName="Self Registration Enabled" ma:internalName="Self_Registration_Enabled0">
      <xsd:simpleType>
        <xsd:restriction base="dms:Boolean"/>
      </xsd:simpleType>
    </xsd:element>
    <xsd:element name="MediaServiceMetadata" ma:index="27" nillable="true" ma:displayName="MediaServiceMetadata" ma:description="" ma:hidden="true" ma:internalName="MediaServiceMetadata" ma:readOnly="true">
      <xsd:simpleType>
        <xsd:restriction base="dms:Note"/>
      </xsd:simpleType>
    </xsd:element>
    <xsd:element name="MediaServiceFastMetadata" ma:index="28" nillable="true" ma:displayName="MediaServiceFastMetadata" ma:description="" ma:hidden="true" ma:internalName="MediaServiceFastMetadata" ma:readOnly="true">
      <xsd:simpleType>
        <xsd:restriction base="dms:Note"/>
      </xsd:simpleType>
    </xsd:element>
    <xsd:element name="MediaServiceDateTaken" ma:index="29" nillable="true" ma:displayName="MediaServiceDateTaken" ma:hidden="true" ma:internalName="MediaServiceDateTaken" ma:readOnly="true">
      <xsd:simpleType>
        <xsd:restriction base="dms:Text"/>
      </xsd:simpleType>
    </xsd:element>
    <xsd:element name="MediaServiceAutoTags" ma:index="30" nillable="true" ma:displayName="MediaServiceAutoTags" ma:internalName="MediaServiceAutoTags" ma:readOnly="true">
      <xsd:simpleType>
        <xsd:restriction base="dms:Text"/>
      </xsd:simpleType>
    </xsd:element>
    <xsd:element name="MediaServiceOCR" ma:index="31" nillable="true" ma:displayName="MediaServiceOCR" ma:internalName="MediaServiceOCR" ma:readOnly="true">
      <xsd:simpleType>
        <xsd:restriction base="dms:Note">
          <xsd:maxLength value="255"/>
        </xsd:restriction>
      </xsd:simpleType>
    </xsd:element>
    <xsd:element name="TeamsChannelId" ma:index="32" nillable="true" ma:displayName="Teams Channel Id" ma:internalName="TeamsChannelId">
      <xsd:simpleType>
        <xsd:restriction base="dms:Text"/>
      </xsd:simpleType>
    </xsd:element>
    <xsd:element name="IsNotebookLocked" ma:index="33" nillable="true" ma:displayName="Is Notebook Locked" ma:internalName="IsNotebookLocked">
      <xsd:simpleType>
        <xsd:restriction base="dms:Boolean"/>
      </xsd:simpleType>
    </xsd:element>
    <xsd:element name="MediaServiceEventHashCode" ma:index="34" nillable="true" ma:displayName="MediaServiceEventHashCode" ma:hidden="true" ma:internalName="MediaServiceEventHashCode" ma:readOnly="true">
      <xsd:simpleType>
        <xsd:restriction base="dms:Text"/>
      </xsd:simpleType>
    </xsd:element>
    <xsd:element name="MediaServiceGenerationTime" ma:index="35" nillable="true" ma:displayName="MediaServiceGenerationTime" ma:hidden="true" ma:internalName="MediaServiceGenerationTime" ma:readOnly="true">
      <xsd:simpleType>
        <xsd:restriction base="dms:Text"/>
      </xsd:simpleType>
    </xsd:element>
    <xsd:element name="MediaServiceAutoKeyPoints" ma:index="36" nillable="true" ma:displayName="MediaServiceAutoKeyPoints" ma:hidden="true" ma:internalName="MediaServiceAutoKeyPoints" ma:readOnly="true">
      <xsd:simpleType>
        <xsd:restriction base="dms:Note"/>
      </xsd:simpleType>
    </xsd:element>
    <xsd:element name="MediaServiceKeyPoints" ma:index="3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091269a-51a7-4efa-bed7-affae494e468" elementFormDefault="qualified">
    <xsd:import namespace="http://schemas.microsoft.com/office/2006/documentManagement/types"/>
    <xsd:import namespace="http://schemas.microsoft.com/office/infopath/2007/PartnerControls"/>
    <xsd:element name="SharedWithUsers" ma:index="22"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description="" ma:internalName="SharedWithDetails" ma:readOnly="true">
      <xsd:simpleType>
        <xsd:restriction base="dms:Note">
          <xsd:maxLength value="255"/>
        </xsd:restriction>
      </xsd:simpleType>
    </xsd:element>
    <xsd:element name="SharingHintHash" ma:index="24"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CA8FCD6-2034-438F-B34E-FBA12D6A100E}">
  <ds:schemaRefs>
    <ds:schemaRef ds:uri="http://schemas.microsoft.com/office/2006/metadata/properties"/>
    <ds:schemaRef ds:uri="http://schemas.microsoft.com/office/infopath/2007/PartnerControls"/>
    <ds:schemaRef ds:uri="10b43a74-ca58-4c8c-8015-115728d63996"/>
  </ds:schemaRefs>
</ds:datastoreItem>
</file>

<file path=customXml/itemProps2.xml><?xml version="1.0" encoding="utf-8"?>
<ds:datastoreItem xmlns:ds="http://schemas.openxmlformats.org/officeDocument/2006/customXml" ds:itemID="{7FB43597-1620-4A87-A47D-DB67341B991F}">
  <ds:schemaRefs>
    <ds:schemaRef ds:uri="http://schemas.microsoft.com/sharepoint/v3/contenttype/forms"/>
  </ds:schemaRefs>
</ds:datastoreItem>
</file>

<file path=customXml/itemProps3.xml><?xml version="1.0" encoding="utf-8"?>
<ds:datastoreItem xmlns:ds="http://schemas.openxmlformats.org/officeDocument/2006/customXml" ds:itemID="{1776DB49-78A4-410C-B42C-79DD61B243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b43a74-ca58-4c8c-8015-115728d63996"/>
    <ds:schemaRef ds:uri="7091269a-51a7-4efa-bed7-affae494e4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41</TotalTime>
  <Words>686</Words>
  <Application>Microsoft Office PowerPoint</Application>
  <PresentationFormat>Widescreen</PresentationFormat>
  <Paragraphs>90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Poets</vt:lpstr>
      <vt:lpstr>Gary Soto - born in Fresno, California April 12, 1952 -</vt:lpstr>
      <vt:lpstr>Poems</vt:lpstr>
      <vt:lpstr>Author’s Style</vt:lpstr>
      <vt:lpstr>Author’s Style cont’d</vt:lpstr>
      <vt:lpstr>Oranges</vt:lpstr>
      <vt:lpstr>Oranges cont’d</vt:lpstr>
      <vt:lpstr>Literary Devices</vt:lpstr>
      <vt:lpstr>Poetry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Poets</dc:title>
  <dc:creator>Adams, Alicia O</dc:creator>
  <cp:lastModifiedBy>Adams, Alicia O</cp:lastModifiedBy>
  <cp:revision>1</cp:revision>
  <dcterms:created xsi:type="dcterms:W3CDTF">2020-04-18T17:52:57Z</dcterms:created>
  <dcterms:modified xsi:type="dcterms:W3CDTF">2020-04-19T17:37:13Z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ee3c538-ec52-435f-ae58-017644bd9513_Enabled">
    <vt:lpwstr>True</vt:lpwstr>
  </property>
  <property fmtid="{D5CDD505-2E9C-101B-9397-08002B2CF9AE}" pid="3" name="MSIP_Label_0ee3c538-ec52-435f-ae58-017644bd9513_SiteId">
    <vt:lpwstr>0cdcb198-8169-4b70-ba9f-da7e3ba700c2</vt:lpwstr>
  </property>
  <property fmtid="{D5CDD505-2E9C-101B-9397-08002B2CF9AE}" pid="4" name="MSIP_Label_0ee3c538-ec52-435f-ae58-017644bd9513_Owner">
    <vt:lpwstr>AdamsA@fultonschools.org</vt:lpwstr>
  </property>
  <property fmtid="{D5CDD505-2E9C-101B-9397-08002B2CF9AE}" pid="5" name="MSIP_Label_0ee3c538-ec52-435f-ae58-017644bd9513_SetDate">
    <vt:lpwstr>2020-04-18T17:56:03.2793688Z</vt:lpwstr>
  </property>
  <property fmtid="{D5CDD505-2E9C-101B-9397-08002B2CF9AE}" pid="6" name="MSIP_Label_0ee3c538-ec52-435f-ae58-017644bd9513_Name">
    <vt:lpwstr>General</vt:lpwstr>
  </property>
  <property fmtid="{D5CDD505-2E9C-101B-9397-08002B2CF9AE}" pid="7" name="MSIP_Label_0ee3c538-ec52-435f-ae58-017644bd9513_Application">
    <vt:lpwstr>Microsoft Azure Information Protection</vt:lpwstr>
  </property>
  <property fmtid="{D5CDD505-2E9C-101B-9397-08002B2CF9AE}" pid="8" name="MSIP_Label_0ee3c538-ec52-435f-ae58-017644bd9513_ActionId">
    <vt:lpwstr>7509c365-e247-4479-aee1-e0844d4b42eb</vt:lpwstr>
  </property>
  <property fmtid="{D5CDD505-2E9C-101B-9397-08002B2CF9AE}" pid="9" name="MSIP_Label_0ee3c538-ec52-435f-ae58-017644bd9513_Extended_MSFT_Method">
    <vt:lpwstr>Automatic</vt:lpwstr>
  </property>
  <property fmtid="{D5CDD505-2E9C-101B-9397-08002B2CF9AE}" pid="10" name="Sensitivity">
    <vt:lpwstr>General</vt:lpwstr>
  </property>
  <property fmtid="{D5CDD505-2E9C-101B-9397-08002B2CF9AE}" pid="11" name="ContentTypeId">
    <vt:lpwstr>0x01010064416AB8C1DE5549BC11A6F7A185ADED</vt:lpwstr>
  </property>
</Properties>
</file>